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1" r:id="rId2"/>
    <p:sldId id="300" r:id="rId3"/>
    <p:sldId id="281" r:id="rId4"/>
    <p:sldId id="296" r:id="rId5"/>
    <p:sldId id="30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C015"/>
    <a:srgbClr val="33CCFF"/>
    <a:srgbClr val="CCF2F7"/>
    <a:srgbClr val="595959"/>
    <a:srgbClr val="F2FCFD"/>
    <a:srgbClr val="00BCD6"/>
    <a:srgbClr val="10D6E0"/>
    <a:srgbClr val="FFFF11"/>
    <a:srgbClr val="00B0F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F0BF6-25EE-4A33-9ECF-595E010C0187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E7FFAAD-24B0-4533-8217-5E5AFD607574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F88FC3F-9480-4B4C-9708-D7542E896745}" type="parTrans" cxnId="{FA47ABE0-6758-491F-9574-DCCAC8463A3F}">
      <dgm:prSet/>
      <dgm:spPr/>
      <dgm:t>
        <a:bodyPr/>
        <a:lstStyle/>
        <a:p>
          <a:endParaRPr lang="ru-RU"/>
        </a:p>
      </dgm:t>
    </dgm:pt>
    <dgm:pt modelId="{DB5ECFF2-54E3-4C64-98EB-5FAAF4A5F96C}" type="sibTrans" cxnId="{FA47ABE0-6758-491F-9574-DCCAC8463A3F}">
      <dgm:prSet/>
      <dgm:spPr/>
      <dgm:t>
        <a:bodyPr/>
        <a:lstStyle/>
        <a:p>
          <a:endParaRPr lang="ru-RU"/>
        </a:p>
      </dgm:t>
    </dgm:pt>
    <dgm:pt modelId="{BEF29E0C-C577-44F1-9F27-B8A4E955CB6E}">
      <dgm:prSet phldrT="[Текст]" custT="1"/>
      <dgm:spPr/>
      <dgm:t>
        <a:bodyPr/>
        <a:lstStyle/>
        <a:p>
          <a:r>
            <a:rPr lang="ru-RU" sz="2200" dirty="0" smtClean="0"/>
            <a:t>Проверить диплом или иной документ об образовании (п. 3 ч. 1 ст. 26 ТК)</a:t>
          </a:r>
          <a:endParaRPr lang="ru-RU" sz="2200" dirty="0"/>
        </a:p>
      </dgm:t>
    </dgm:pt>
    <dgm:pt modelId="{5C7624C2-AF5B-4DF3-8501-972D4DCEE4E1}" type="parTrans" cxnId="{4A2A9754-D955-4A22-A8F8-072CD545E34F}">
      <dgm:prSet/>
      <dgm:spPr/>
      <dgm:t>
        <a:bodyPr/>
        <a:lstStyle/>
        <a:p>
          <a:endParaRPr lang="ru-RU"/>
        </a:p>
      </dgm:t>
    </dgm:pt>
    <dgm:pt modelId="{EF761CC6-3F56-4AE1-BA22-FCE4F08AC2BB}" type="sibTrans" cxnId="{4A2A9754-D955-4A22-A8F8-072CD545E34F}">
      <dgm:prSet/>
      <dgm:spPr/>
      <dgm:t>
        <a:bodyPr/>
        <a:lstStyle/>
        <a:p>
          <a:endParaRPr lang="ru-RU"/>
        </a:p>
      </dgm:t>
    </dgm:pt>
    <dgm:pt modelId="{AD5168B8-2F71-46FC-8B10-0C718DB25657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BEC05E5-99F2-488D-9F11-0D40A469C104}" type="parTrans" cxnId="{143C1FC8-20D5-4F25-A3D4-02D705808CDC}">
      <dgm:prSet/>
      <dgm:spPr/>
      <dgm:t>
        <a:bodyPr/>
        <a:lstStyle/>
        <a:p>
          <a:endParaRPr lang="ru-RU"/>
        </a:p>
      </dgm:t>
    </dgm:pt>
    <dgm:pt modelId="{2EB1E2BD-C7EC-40C7-88FA-33CEF60A7AA8}" type="sibTrans" cxnId="{143C1FC8-20D5-4F25-A3D4-02D705808CDC}">
      <dgm:prSet/>
      <dgm:spPr/>
      <dgm:t>
        <a:bodyPr/>
        <a:lstStyle/>
        <a:p>
          <a:endParaRPr lang="ru-RU"/>
        </a:p>
      </dgm:t>
    </dgm:pt>
    <dgm:pt modelId="{E1508781-2767-4FF8-839D-BFAB5341D011}">
      <dgm:prSet phldrT="[Текст]" custT="1"/>
      <dgm:spPr/>
      <dgm:t>
        <a:bodyPr/>
        <a:lstStyle/>
        <a:p>
          <a:r>
            <a:rPr lang="ru-RU" sz="2200" dirty="0" smtClean="0"/>
            <a:t>Потребовать свидетельство о направлении на работу или справку о самостоятельном трудоустройстве (при необходимости)</a:t>
          </a:r>
          <a:endParaRPr lang="ru-RU" sz="2200" dirty="0"/>
        </a:p>
      </dgm:t>
    </dgm:pt>
    <dgm:pt modelId="{6243E3DD-81A0-48D0-AE58-D6E3DA99FC46}" type="parTrans" cxnId="{F67738B7-60AB-4C0D-B330-B21DCC619E1D}">
      <dgm:prSet/>
      <dgm:spPr/>
      <dgm:t>
        <a:bodyPr/>
        <a:lstStyle/>
        <a:p>
          <a:endParaRPr lang="ru-RU"/>
        </a:p>
      </dgm:t>
    </dgm:pt>
    <dgm:pt modelId="{5E0573CB-071B-4F87-B82D-DE88B74836D6}" type="sibTrans" cxnId="{F67738B7-60AB-4C0D-B330-B21DCC619E1D}">
      <dgm:prSet/>
      <dgm:spPr/>
      <dgm:t>
        <a:bodyPr/>
        <a:lstStyle/>
        <a:p>
          <a:endParaRPr lang="ru-RU"/>
        </a:p>
      </dgm:t>
    </dgm:pt>
    <dgm:pt modelId="{40F713BE-E0D1-4114-A506-67F4798AB3CD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40C64CCB-A62F-410F-9F33-9D55407AC0C6}" type="parTrans" cxnId="{84558D20-ADB3-49FB-93C7-D3D6A1B1655D}">
      <dgm:prSet/>
      <dgm:spPr/>
      <dgm:t>
        <a:bodyPr/>
        <a:lstStyle/>
        <a:p>
          <a:endParaRPr lang="ru-RU"/>
        </a:p>
      </dgm:t>
    </dgm:pt>
    <dgm:pt modelId="{8D921A8C-E25F-42CE-8876-5E9D70FDE0DB}" type="sibTrans" cxnId="{84558D20-ADB3-49FB-93C7-D3D6A1B1655D}">
      <dgm:prSet/>
      <dgm:spPr/>
      <dgm:t>
        <a:bodyPr/>
        <a:lstStyle/>
        <a:p>
          <a:endParaRPr lang="ru-RU"/>
        </a:p>
      </dgm:t>
    </dgm:pt>
    <dgm:pt modelId="{1C756C07-4121-4120-89A8-C85BEB254956}">
      <dgm:prSet phldrT="[Текст]" custT="1"/>
      <dgm:spPr/>
      <dgm:t>
        <a:bodyPr/>
        <a:lstStyle/>
        <a:p>
          <a:r>
            <a:rPr lang="ru-RU" sz="2200" dirty="0" smtClean="0"/>
            <a:t>Определить, является ли выпускник молодым специалистом</a:t>
          </a:r>
          <a:endParaRPr lang="ru-RU" sz="2200" dirty="0"/>
        </a:p>
      </dgm:t>
    </dgm:pt>
    <dgm:pt modelId="{9558B479-3B43-4D42-80A6-BDD11DD15633}" type="parTrans" cxnId="{9D917773-57FF-46EC-8BBF-67A20F8EA269}">
      <dgm:prSet/>
      <dgm:spPr/>
      <dgm:t>
        <a:bodyPr/>
        <a:lstStyle/>
        <a:p>
          <a:endParaRPr lang="ru-RU"/>
        </a:p>
      </dgm:t>
    </dgm:pt>
    <dgm:pt modelId="{CB392E21-7915-4E3D-999E-F0383DABE801}" type="sibTrans" cxnId="{9D917773-57FF-46EC-8BBF-67A20F8EA269}">
      <dgm:prSet/>
      <dgm:spPr/>
      <dgm:t>
        <a:bodyPr/>
        <a:lstStyle/>
        <a:p>
          <a:endParaRPr lang="ru-RU"/>
        </a:p>
      </dgm:t>
    </dgm:pt>
    <dgm:pt modelId="{56CC2139-38BA-4ACD-B606-443E87CE9B3A}" type="pres">
      <dgm:prSet presAssocID="{E42F0BF6-25EE-4A33-9ECF-595E010C01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BFD69A-798F-4F24-A4BB-C8B0668BA566}" type="pres">
      <dgm:prSet presAssocID="{9E7FFAAD-24B0-4533-8217-5E5AFD607574}" presName="composite" presStyleCnt="0"/>
      <dgm:spPr/>
    </dgm:pt>
    <dgm:pt modelId="{30446710-A795-4F42-BB7E-7BB62BD66160}" type="pres">
      <dgm:prSet presAssocID="{9E7FFAAD-24B0-4533-8217-5E5AFD60757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B06BB-B6BF-4541-92A3-F5179348B57A}" type="pres">
      <dgm:prSet presAssocID="{9E7FFAAD-24B0-4533-8217-5E5AFD60757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8C156-A633-4287-A2B7-192189C6669B}" type="pres">
      <dgm:prSet presAssocID="{DB5ECFF2-54E3-4C64-98EB-5FAAF4A5F96C}" presName="sp" presStyleCnt="0"/>
      <dgm:spPr/>
    </dgm:pt>
    <dgm:pt modelId="{96E28C7F-2A62-465E-96A5-0AA872366CE3}" type="pres">
      <dgm:prSet presAssocID="{AD5168B8-2F71-46FC-8B10-0C718DB25657}" presName="composite" presStyleCnt="0"/>
      <dgm:spPr/>
    </dgm:pt>
    <dgm:pt modelId="{6CE2717C-69DF-4B57-B9F0-EE2E9C3FBD6A}" type="pres">
      <dgm:prSet presAssocID="{AD5168B8-2F71-46FC-8B10-0C718DB2565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1506C-A913-48A8-931E-6CDF4132A694}" type="pres">
      <dgm:prSet presAssocID="{AD5168B8-2F71-46FC-8B10-0C718DB2565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72298-6DE0-4F6C-AF85-B71B754B0885}" type="pres">
      <dgm:prSet presAssocID="{2EB1E2BD-C7EC-40C7-88FA-33CEF60A7AA8}" presName="sp" presStyleCnt="0"/>
      <dgm:spPr/>
    </dgm:pt>
    <dgm:pt modelId="{F05AC21B-D467-4A05-9C31-78B564747759}" type="pres">
      <dgm:prSet presAssocID="{40F713BE-E0D1-4114-A506-67F4798AB3CD}" presName="composite" presStyleCnt="0"/>
      <dgm:spPr/>
    </dgm:pt>
    <dgm:pt modelId="{9B34F048-02E3-4619-9FCE-B610DC0EC295}" type="pres">
      <dgm:prSet presAssocID="{40F713BE-E0D1-4114-A506-67F4798AB3C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2EEAA-25BE-4683-9576-9DE26AECDBEE}" type="pres">
      <dgm:prSet presAssocID="{40F713BE-E0D1-4114-A506-67F4798AB3C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58D20-ADB3-49FB-93C7-D3D6A1B1655D}" srcId="{E42F0BF6-25EE-4A33-9ECF-595E010C0187}" destId="{40F713BE-E0D1-4114-A506-67F4798AB3CD}" srcOrd="2" destOrd="0" parTransId="{40C64CCB-A62F-410F-9F33-9D55407AC0C6}" sibTransId="{8D921A8C-E25F-42CE-8876-5E9D70FDE0DB}"/>
    <dgm:cxn modelId="{D1A1802E-D0A9-4E4F-BC69-2487FEFD5F6F}" type="presOf" srcId="{9E7FFAAD-24B0-4533-8217-5E5AFD607574}" destId="{30446710-A795-4F42-BB7E-7BB62BD66160}" srcOrd="0" destOrd="0" presId="urn:microsoft.com/office/officeart/2005/8/layout/chevron2"/>
    <dgm:cxn modelId="{C4636D18-871A-4E14-A156-BD79E15F29F8}" type="presOf" srcId="{40F713BE-E0D1-4114-A506-67F4798AB3CD}" destId="{9B34F048-02E3-4619-9FCE-B610DC0EC295}" srcOrd="0" destOrd="0" presId="urn:microsoft.com/office/officeart/2005/8/layout/chevron2"/>
    <dgm:cxn modelId="{FA47ABE0-6758-491F-9574-DCCAC8463A3F}" srcId="{E42F0BF6-25EE-4A33-9ECF-595E010C0187}" destId="{9E7FFAAD-24B0-4533-8217-5E5AFD607574}" srcOrd="0" destOrd="0" parTransId="{CF88FC3F-9480-4B4C-9708-D7542E896745}" sibTransId="{DB5ECFF2-54E3-4C64-98EB-5FAAF4A5F96C}"/>
    <dgm:cxn modelId="{2BBE0D16-115E-4F8C-BD5D-E22AA41AD359}" type="presOf" srcId="{E42F0BF6-25EE-4A33-9ECF-595E010C0187}" destId="{56CC2139-38BA-4ACD-B606-443E87CE9B3A}" srcOrd="0" destOrd="0" presId="urn:microsoft.com/office/officeart/2005/8/layout/chevron2"/>
    <dgm:cxn modelId="{9D917773-57FF-46EC-8BBF-67A20F8EA269}" srcId="{40F713BE-E0D1-4114-A506-67F4798AB3CD}" destId="{1C756C07-4121-4120-89A8-C85BEB254956}" srcOrd="0" destOrd="0" parTransId="{9558B479-3B43-4D42-80A6-BDD11DD15633}" sibTransId="{CB392E21-7915-4E3D-999E-F0383DABE801}"/>
    <dgm:cxn modelId="{9D17067F-A872-4131-BF62-74557DCA4F51}" type="presOf" srcId="{1C756C07-4121-4120-89A8-C85BEB254956}" destId="{BAC2EEAA-25BE-4683-9576-9DE26AECDBEE}" srcOrd="0" destOrd="0" presId="urn:microsoft.com/office/officeart/2005/8/layout/chevron2"/>
    <dgm:cxn modelId="{F67738B7-60AB-4C0D-B330-B21DCC619E1D}" srcId="{AD5168B8-2F71-46FC-8B10-0C718DB25657}" destId="{E1508781-2767-4FF8-839D-BFAB5341D011}" srcOrd="0" destOrd="0" parTransId="{6243E3DD-81A0-48D0-AE58-D6E3DA99FC46}" sibTransId="{5E0573CB-071B-4F87-B82D-DE88B74836D6}"/>
    <dgm:cxn modelId="{67E101AD-1EBA-4C62-AAC2-FCE0ABC8F1DE}" type="presOf" srcId="{AD5168B8-2F71-46FC-8B10-0C718DB25657}" destId="{6CE2717C-69DF-4B57-B9F0-EE2E9C3FBD6A}" srcOrd="0" destOrd="0" presId="urn:microsoft.com/office/officeart/2005/8/layout/chevron2"/>
    <dgm:cxn modelId="{4A2A9754-D955-4A22-A8F8-072CD545E34F}" srcId="{9E7FFAAD-24B0-4533-8217-5E5AFD607574}" destId="{BEF29E0C-C577-44F1-9F27-B8A4E955CB6E}" srcOrd="0" destOrd="0" parTransId="{5C7624C2-AF5B-4DF3-8501-972D4DCEE4E1}" sibTransId="{EF761CC6-3F56-4AE1-BA22-FCE4F08AC2BB}"/>
    <dgm:cxn modelId="{143C1FC8-20D5-4F25-A3D4-02D705808CDC}" srcId="{E42F0BF6-25EE-4A33-9ECF-595E010C0187}" destId="{AD5168B8-2F71-46FC-8B10-0C718DB25657}" srcOrd="1" destOrd="0" parTransId="{BBEC05E5-99F2-488D-9F11-0D40A469C104}" sibTransId="{2EB1E2BD-C7EC-40C7-88FA-33CEF60A7AA8}"/>
    <dgm:cxn modelId="{7278EAF0-367A-4B34-85B9-0E35C8DA0687}" type="presOf" srcId="{E1508781-2767-4FF8-839D-BFAB5341D011}" destId="{1981506C-A913-48A8-931E-6CDF4132A694}" srcOrd="0" destOrd="0" presId="urn:microsoft.com/office/officeart/2005/8/layout/chevron2"/>
    <dgm:cxn modelId="{F528FDF4-B806-4C38-8499-12DAA7CDE342}" type="presOf" srcId="{BEF29E0C-C577-44F1-9F27-B8A4E955CB6E}" destId="{ED9B06BB-B6BF-4541-92A3-F5179348B57A}" srcOrd="0" destOrd="0" presId="urn:microsoft.com/office/officeart/2005/8/layout/chevron2"/>
    <dgm:cxn modelId="{1653A865-A841-4CF7-8DD7-278B99263052}" type="presParOf" srcId="{56CC2139-38BA-4ACD-B606-443E87CE9B3A}" destId="{4FBFD69A-798F-4F24-A4BB-C8B0668BA566}" srcOrd="0" destOrd="0" presId="urn:microsoft.com/office/officeart/2005/8/layout/chevron2"/>
    <dgm:cxn modelId="{88931789-CFC1-4E15-86C8-DE8683A09C67}" type="presParOf" srcId="{4FBFD69A-798F-4F24-A4BB-C8B0668BA566}" destId="{30446710-A795-4F42-BB7E-7BB62BD66160}" srcOrd="0" destOrd="0" presId="urn:microsoft.com/office/officeart/2005/8/layout/chevron2"/>
    <dgm:cxn modelId="{94A52C39-8129-43A2-9FC9-8E6347D03DD0}" type="presParOf" srcId="{4FBFD69A-798F-4F24-A4BB-C8B0668BA566}" destId="{ED9B06BB-B6BF-4541-92A3-F5179348B57A}" srcOrd="1" destOrd="0" presId="urn:microsoft.com/office/officeart/2005/8/layout/chevron2"/>
    <dgm:cxn modelId="{784EF2E6-BF21-48F9-BAE1-3E5A69D1F2BC}" type="presParOf" srcId="{56CC2139-38BA-4ACD-B606-443E87CE9B3A}" destId="{8CF8C156-A633-4287-A2B7-192189C6669B}" srcOrd="1" destOrd="0" presId="urn:microsoft.com/office/officeart/2005/8/layout/chevron2"/>
    <dgm:cxn modelId="{24B93A5A-2613-4EB5-89E3-49D11D51B262}" type="presParOf" srcId="{56CC2139-38BA-4ACD-B606-443E87CE9B3A}" destId="{96E28C7F-2A62-465E-96A5-0AA872366CE3}" srcOrd="2" destOrd="0" presId="urn:microsoft.com/office/officeart/2005/8/layout/chevron2"/>
    <dgm:cxn modelId="{31A38899-4855-4D7D-AD21-40BFBF4C019F}" type="presParOf" srcId="{96E28C7F-2A62-465E-96A5-0AA872366CE3}" destId="{6CE2717C-69DF-4B57-B9F0-EE2E9C3FBD6A}" srcOrd="0" destOrd="0" presId="urn:microsoft.com/office/officeart/2005/8/layout/chevron2"/>
    <dgm:cxn modelId="{B4F861CF-B2DE-480E-B43C-772E64E7BC2D}" type="presParOf" srcId="{96E28C7F-2A62-465E-96A5-0AA872366CE3}" destId="{1981506C-A913-48A8-931E-6CDF4132A694}" srcOrd="1" destOrd="0" presId="urn:microsoft.com/office/officeart/2005/8/layout/chevron2"/>
    <dgm:cxn modelId="{B11ACBD0-DF15-49FE-A19F-481E6B8634B1}" type="presParOf" srcId="{56CC2139-38BA-4ACD-B606-443E87CE9B3A}" destId="{F4A72298-6DE0-4F6C-AF85-B71B754B0885}" srcOrd="3" destOrd="0" presId="urn:microsoft.com/office/officeart/2005/8/layout/chevron2"/>
    <dgm:cxn modelId="{2430AB3A-3216-49DB-905E-C36F4D5AE585}" type="presParOf" srcId="{56CC2139-38BA-4ACD-B606-443E87CE9B3A}" destId="{F05AC21B-D467-4A05-9C31-78B564747759}" srcOrd="4" destOrd="0" presId="urn:microsoft.com/office/officeart/2005/8/layout/chevron2"/>
    <dgm:cxn modelId="{F5346CBD-298D-4909-8BD9-1EF40721966D}" type="presParOf" srcId="{F05AC21B-D467-4A05-9C31-78B564747759}" destId="{9B34F048-02E3-4619-9FCE-B610DC0EC295}" srcOrd="0" destOrd="0" presId="urn:microsoft.com/office/officeart/2005/8/layout/chevron2"/>
    <dgm:cxn modelId="{2EF16965-0D03-45D5-B899-17174F5EDBE3}" type="presParOf" srcId="{F05AC21B-D467-4A05-9C31-78B564747759}" destId="{BAC2EEAA-25BE-4683-9576-9DE26AECDBE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2F0BF6-25EE-4A33-9ECF-595E010C0187}" type="doc">
      <dgm:prSet loTypeId="urn:microsoft.com/office/officeart/2005/8/layout/chevron2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9E7FFAAD-24B0-4533-8217-5E5AFD607574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CF88FC3F-9480-4B4C-9708-D7542E896745}" type="parTrans" cxnId="{FA47ABE0-6758-491F-9574-DCCAC8463A3F}">
      <dgm:prSet/>
      <dgm:spPr/>
      <dgm:t>
        <a:bodyPr/>
        <a:lstStyle/>
        <a:p>
          <a:endParaRPr lang="ru-RU"/>
        </a:p>
      </dgm:t>
    </dgm:pt>
    <dgm:pt modelId="{DB5ECFF2-54E3-4C64-98EB-5FAAF4A5F96C}" type="sibTrans" cxnId="{FA47ABE0-6758-491F-9574-DCCAC8463A3F}">
      <dgm:prSet/>
      <dgm:spPr/>
      <dgm:t>
        <a:bodyPr/>
        <a:lstStyle/>
        <a:p>
          <a:endParaRPr lang="ru-RU"/>
        </a:p>
      </dgm:t>
    </dgm:pt>
    <dgm:pt modelId="{BEF29E0C-C577-44F1-9F27-B8A4E955CB6E}">
      <dgm:prSet phldrT="[Текст]" custT="1"/>
      <dgm:spPr/>
      <dgm:t>
        <a:bodyPr/>
        <a:lstStyle/>
        <a:p>
          <a:r>
            <a:rPr lang="ru-RU" sz="2200" dirty="0" smtClean="0"/>
            <a:t>Заключить в установленном порядке трудовой договор (ст. 18, 19 ТК)</a:t>
          </a:r>
          <a:endParaRPr lang="ru-RU" sz="2200" dirty="0"/>
        </a:p>
      </dgm:t>
    </dgm:pt>
    <dgm:pt modelId="{5C7624C2-AF5B-4DF3-8501-972D4DCEE4E1}" type="parTrans" cxnId="{4A2A9754-D955-4A22-A8F8-072CD545E34F}">
      <dgm:prSet/>
      <dgm:spPr/>
      <dgm:t>
        <a:bodyPr/>
        <a:lstStyle/>
        <a:p>
          <a:endParaRPr lang="ru-RU"/>
        </a:p>
      </dgm:t>
    </dgm:pt>
    <dgm:pt modelId="{EF761CC6-3F56-4AE1-BA22-FCE4F08AC2BB}" type="sibTrans" cxnId="{4A2A9754-D955-4A22-A8F8-072CD545E34F}">
      <dgm:prSet/>
      <dgm:spPr/>
      <dgm:t>
        <a:bodyPr/>
        <a:lstStyle/>
        <a:p>
          <a:endParaRPr lang="ru-RU"/>
        </a:p>
      </dgm:t>
    </dgm:pt>
    <dgm:pt modelId="{AD5168B8-2F71-46FC-8B10-0C718DB25657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BBEC05E5-99F2-488D-9F11-0D40A469C104}" type="parTrans" cxnId="{143C1FC8-20D5-4F25-A3D4-02D705808CDC}">
      <dgm:prSet/>
      <dgm:spPr/>
      <dgm:t>
        <a:bodyPr/>
        <a:lstStyle/>
        <a:p>
          <a:endParaRPr lang="ru-RU"/>
        </a:p>
      </dgm:t>
    </dgm:pt>
    <dgm:pt modelId="{2EB1E2BD-C7EC-40C7-88FA-33CEF60A7AA8}" type="sibTrans" cxnId="{143C1FC8-20D5-4F25-A3D4-02D705808CDC}">
      <dgm:prSet/>
      <dgm:spPr/>
      <dgm:t>
        <a:bodyPr/>
        <a:lstStyle/>
        <a:p>
          <a:endParaRPr lang="ru-RU"/>
        </a:p>
      </dgm:t>
    </dgm:pt>
    <dgm:pt modelId="{E1508781-2767-4FF8-839D-BFAB5341D011}">
      <dgm:prSet phldrT="[Текст]" custT="1"/>
      <dgm:spPr/>
      <dgm:t>
        <a:bodyPr/>
        <a:lstStyle/>
        <a:p>
          <a:r>
            <a:rPr lang="ru-RU" sz="2200" dirty="0" smtClean="0"/>
            <a:t>Уведомить учреждение образования</a:t>
          </a:r>
          <a:endParaRPr lang="ru-RU" sz="2200" dirty="0"/>
        </a:p>
      </dgm:t>
    </dgm:pt>
    <dgm:pt modelId="{6243E3DD-81A0-48D0-AE58-D6E3DA99FC46}" type="parTrans" cxnId="{F67738B7-60AB-4C0D-B330-B21DCC619E1D}">
      <dgm:prSet/>
      <dgm:spPr/>
      <dgm:t>
        <a:bodyPr/>
        <a:lstStyle/>
        <a:p>
          <a:endParaRPr lang="ru-RU"/>
        </a:p>
      </dgm:t>
    </dgm:pt>
    <dgm:pt modelId="{5E0573CB-071B-4F87-B82D-DE88B74836D6}" type="sibTrans" cxnId="{F67738B7-60AB-4C0D-B330-B21DCC619E1D}">
      <dgm:prSet/>
      <dgm:spPr/>
      <dgm:t>
        <a:bodyPr/>
        <a:lstStyle/>
        <a:p>
          <a:endParaRPr lang="ru-RU"/>
        </a:p>
      </dgm:t>
    </dgm:pt>
    <dgm:pt modelId="{40F713BE-E0D1-4114-A506-67F4798AB3CD}">
      <dgm:prSet phldrT="[Текст]"/>
      <dgm:spPr>
        <a:solidFill>
          <a:srgbClr val="33CCFF"/>
        </a:solidFill>
      </dgm:spPr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40C64CCB-A62F-410F-9F33-9D55407AC0C6}" type="parTrans" cxnId="{84558D20-ADB3-49FB-93C7-D3D6A1B1655D}">
      <dgm:prSet/>
      <dgm:spPr/>
      <dgm:t>
        <a:bodyPr/>
        <a:lstStyle/>
        <a:p>
          <a:endParaRPr lang="ru-RU"/>
        </a:p>
      </dgm:t>
    </dgm:pt>
    <dgm:pt modelId="{8D921A8C-E25F-42CE-8876-5E9D70FDE0DB}" type="sibTrans" cxnId="{84558D20-ADB3-49FB-93C7-D3D6A1B1655D}">
      <dgm:prSet/>
      <dgm:spPr/>
      <dgm:t>
        <a:bodyPr/>
        <a:lstStyle/>
        <a:p>
          <a:endParaRPr lang="ru-RU"/>
        </a:p>
      </dgm:t>
    </dgm:pt>
    <dgm:pt modelId="{1C756C07-4121-4120-89A8-C85BEB254956}">
      <dgm:prSet phldrT="[Текст]" custT="1"/>
      <dgm:spPr/>
      <dgm:t>
        <a:bodyPr/>
        <a:lstStyle/>
        <a:p>
          <a:r>
            <a:rPr lang="ru-RU" sz="2200" dirty="0" smtClean="0"/>
            <a:t>Выплатить причитающиеся суммы и (или) предоставить соответствующие гарантии</a:t>
          </a:r>
          <a:endParaRPr lang="ru-RU" sz="2200" dirty="0"/>
        </a:p>
      </dgm:t>
    </dgm:pt>
    <dgm:pt modelId="{9558B479-3B43-4D42-80A6-BDD11DD15633}" type="parTrans" cxnId="{9D917773-57FF-46EC-8BBF-67A20F8EA269}">
      <dgm:prSet/>
      <dgm:spPr/>
      <dgm:t>
        <a:bodyPr/>
        <a:lstStyle/>
        <a:p>
          <a:endParaRPr lang="ru-RU"/>
        </a:p>
      </dgm:t>
    </dgm:pt>
    <dgm:pt modelId="{CB392E21-7915-4E3D-999E-F0383DABE801}" type="sibTrans" cxnId="{9D917773-57FF-46EC-8BBF-67A20F8EA269}">
      <dgm:prSet/>
      <dgm:spPr/>
      <dgm:t>
        <a:bodyPr/>
        <a:lstStyle/>
        <a:p>
          <a:endParaRPr lang="ru-RU"/>
        </a:p>
      </dgm:t>
    </dgm:pt>
    <dgm:pt modelId="{56CC2139-38BA-4ACD-B606-443E87CE9B3A}" type="pres">
      <dgm:prSet presAssocID="{E42F0BF6-25EE-4A33-9ECF-595E010C01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BFD69A-798F-4F24-A4BB-C8B0668BA566}" type="pres">
      <dgm:prSet presAssocID="{9E7FFAAD-24B0-4533-8217-5E5AFD607574}" presName="composite" presStyleCnt="0"/>
      <dgm:spPr/>
    </dgm:pt>
    <dgm:pt modelId="{30446710-A795-4F42-BB7E-7BB62BD66160}" type="pres">
      <dgm:prSet presAssocID="{9E7FFAAD-24B0-4533-8217-5E5AFD60757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B06BB-B6BF-4541-92A3-F5179348B57A}" type="pres">
      <dgm:prSet presAssocID="{9E7FFAAD-24B0-4533-8217-5E5AFD607574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8C156-A633-4287-A2B7-192189C6669B}" type="pres">
      <dgm:prSet presAssocID="{DB5ECFF2-54E3-4C64-98EB-5FAAF4A5F96C}" presName="sp" presStyleCnt="0"/>
      <dgm:spPr/>
    </dgm:pt>
    <dgm:pt modelId="{96E28C7F-2A62-465E-96A5-0AA872366CE3}" type="pres">
      <dgm:prSet presAssocID="{AD5168B8-2F71-46FC-8B10-0C718DB25657}" presName="composite" presStyleCnt="0"/>
      <dgm:spPr/>
    </dgm:pt>
    <dgm:pt modelId="{6CE2717C-69DF-4B57-B9F0-EE2E9C3FBD6A}" type="pres">
      <dgm:prSet presAssocID="{AD5168B8-2F71-46FC-8B10-0C718DB2565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1506C-A913-48A8-931E-6CDF4132A694}" type="pres">
      <dgm:prSet presAssocID="{AD5168B8-2F71-46FC-8B10-0C718DB2565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72298-6DE0-4F6C-AF85-B71B754B0885}" type="pres">
      <dgm:prSet presAssocID="{2EB1E2BD-C7EC-40C7-88FA-33CEF60A7AA8}" presName="sp" presStyleCnt="0"/>
      <dgm:spPr/>
    </dgm:pt>
    <dgm:pt modelId="{F05AC21B-D467-4A05-9C31-78B564747759}" type="pres">
      <dgm:prSet presAssocID="{40F713BE-E0D1-4114-A506-67F4798AB3CD}" presName="composite" presStyleCnt="0"/>
      <dgm:spPr/>
    </dgm:pt>
    <dgm:pt modelId="{9B34F048-02E3-4619-9FCE-B610DC0EC295}" type="pres">
      <dgm:prSet presAssocID="{40F713BE-E0D1-4114-A506-67F4798AB3C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2EEAA-25BE-4683-9576-9DE26AECDBEE}" type="pres">
      <dgm:prSet presAssocID="{40F713BE-E0D1-4114-A506-67F4798AB3C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58D20-ADB3-49FB-93C7-D3D6A1B1655D}" srcId="{E42F0BF6-25EE-4A33-9ECF-595E010C0187}" destId="{40F713BE-E0D1-4114-A506-67F4798AB3CD}" srcOrd="2" destOrd="0" parTransId="{40C64CCB-A62F-410F-9F33-9D55407AC0C6}" sibTransId="{8D921A8C-E25F-42CE-8876-5E9D70FDE0DB}"/>
    <dgm:cxn modelId="{D1A1802E-D0A9-4E4F-BC69-2487FEFD5F6F}" type="presOf" srcId="{9E7FFAAD-24B0-4533-8217-5E5AFD607574}" destId="{30446710-A795-4F42-BB7E-7BB62BD66160}" srcOrd="0" destOrd="0" presId="urn:microsoft.com/office/officeart/2005/8/layout/chevron2"/>
    <dgm:cxn modelId="{C4636D18-871A-4E14-A156-BD79E15F29F8}" type="presOf" srcId="{40F713BE-E0D1-4114-A506-67F4798AB3CD}" destId="{9B34F048-02E3-4619-9FCE-B610DC0EC295}" srcOrd="0" destOrd="0" presId="urn:microsoft.com/office/officeart/2005/8/layout/chevron2"/>
    <dgm:cxn modelId="{FA47ABE0-6758-491F-9574-DCCAC8463A3F}" srcId="{E42F0BF6-25EE-4A33-9ECF-595E010C0187}" destId="{9E7FFAAD-24B0-4533-8217-5E5AFD607574}" srcOrd="0" destOrd="0" parTransId="{CF88FC3F-9480-4B4C-9708-D7542E896745}" sibTransId="{DB5ECFF2-54E3-4C64-98EB-5FAAF4A5F96C}"/>
    <dgm:cxn modelId="{2BBE0D16-115E-4F8C-BD5D-E22AA41AD359}" type="presOf" srcId="{E42F0BF6-25EE-4A33-9ECF-595E010C0187}" destId="{56CC2139-38BA-4ACD-B606-443E87CE9B3A}" srcOrd="0" destOrd="0" presId="urn:microsoft.com/office/officeart/2005/8/layout/chevron2"/>
    <dgm:cxn modelId="{9D917773-57FF-46EC-8BBF-67A20F8EA269}" srcId="{40F713BE-E0D1-4114-A506-67F4798AB3CD}" destId="{1C756C07-4121-4120-89A8-C85BEB254956}" srcOrd="0" destOrd="0" parTransId="{9558B479-3B43-4D42-80A6-BDD11DD15633}" sibTransId="{CB392E21-7915-4E3D-999E-F0383DABE801}"/>
    <dgm:cxn modelId="{9D17067F-A872-4131-BF62-74557DCA4F51}" type="presOf" srcId="{1C756C07-4121-4120-89A8-C85BEB254956}" destId="{BAC2EEAA-25BE-4683-9576-9DE26AECDBEE}" srcOrd="0" destOrd="0" presId="urn:microsoft.com/office/officeart/2005/8/layout/chevron2"/>
    <dgm:cxn modelId="{F67738B7-60AB-4C0D-B330-B21DCC619E1D}" srcId="{AD5168B8-2F71-46FC-8B10-0C718DB25657}" destId="{E1508781-2767-4FF8-839D-BFAB5341D011}" srcOrd="0" destOrd="0" parTransId="{6243E3DD-81A0-48D0-AE58-D6E3DA99FC46}" sibTransId="{5E0573CB-071B-4F87-B82D-DE88B74836D6}"/>
    <dgm:cxn modelId="{67E101AD-1EBA-4C62-AAC2-FCE0ABC8F1DE}" type="presOf" srcId="{AD5168B8-2F71-46FC-8B10-0C718DB25657}" destId="{6CE2717C-69DF-4B57-B9F0-EE2E9C3FBD6A}" srcOrd="0" destOrd="0" presId="urn:microsoft.com/office/officeart/2005/8/layout/chevron2"/>
    <dgm:cxn modelId="{4A2A9754-D955-4A22-A8F8-072CD545E34F}" srcId="{9E7FFAAD-24B0-4533-8217-5E5AFD607574}" destId="{BEF29E0C-C577-44F1-9F27-B8A4E955CB6E}" srcOrd="0" destOrd="0" parTransId="{5C7624C2-AF5B-4DF3-8501-972D4DCEE4E1}" sibTransId="{EF761CC6-3F56-4AE1-BA22-FCE4F08AC2BB}"/>
    <dgm:cxn modelId="{143C1FC8-20D5-4F25-A3D4-02D705808CDC}" srcId="{E42F0BF6-25EE-4A33-9ECF-595E010C0187}" destId="{AD5168B8-2F71-46FC-8B10-0C718DB25657}" srcOrd="1" destOrd="0" parTransId="{BBEC05E5-99F2-488D-9F11-0D40A469C104}" sibTransId="{2EB1E2BD-C7EC-40C7-88FA-33CEF60A7AA8}"/>
    <dgm:cxn modelId="{7278EAF0-367A-4B34-85B9-0E35C8DA0687}" type="presOf" srcId="{E1508781-2767-4FF8-839D-BFAB5341D011}" destId="{1981506C-A913-48A8-931E-6CDF4132A694}" srcOrd="0" destOrd="0" presId="urn:microsoft.com/office/officeart/2005/8/layout/chevron2"/>
    <dgm:cxn modelId="{F528FDF4-B806-4C38-8499-12DAA7CDE342}" type="presOf" srcId="{BEF29E0C-C577-44F1-9F27-B8A4E955CB6E}" destId="{ED9B06BB-B6BF-4541-92A3-F5179348B57A}" srcOrd="0" destOrd="0" presId="urn:microsoft.com/office/officeart/2005/8/layout/chevron2"/>
    <dgm:cxn modelId="{1653A865-A841-4CF7-8DD7-278B99263052}" type="presParOf" srcId="{56CC2139-38BA-4ACD-B606-443E87CE9B3A}" destId="{4FBFD69A-798F-4F24-A4BB-C8B0668BA566}" srcOrd="0" destOrd="0" presId="urn:microsoft.com/office/officeart/2005/8/layout/chevron2"/>
    <dgm:cxn modelId="{88931789-CFC1-4E15-86C8-DE8683A09C67}" type="presParOf" srcId="{4FBFD69A-798F-4F24-A4BB-C8B0668BA566}" destId="{30446710-A795-4F42-BB7E-7BB62BD66160}" srcOrd="0" destOrd="0" presId="urn:microsoft.com/office/officeart/2005/8/layout/chevron2"/>
    <dgm:cxn modelId="{94A52C39-8129-43A2-9FC9-8E6347D03DD0}" type="presParOf" srcId="{4FBFD69A-798F-4F24-A4BB-C8B0668BA566}" destId="{ED9B06BB-B6BF-4541-92A3-F5179348B57A}" srcOrd="1" destOrd="0" presId="urn:microsoft.com/office/officeart/2005/8/layout/chevron2"/>
    <dgm:cxn modelId="{784EF2E6-BF21-48F9-BAE1-3E5A69D1F2BC}" type="presParOf" srcId="{56CC2139-38BA-4ACD-B606-443E87CE9B3A}" destId="{8CF8C156-A633-4287-A2B7-192189C6669B}" srcOrd="1" destOrd="0" presId="urn:microsoft.com/office/officeart/2005/8/layout/chevron2"/>
    <dgm:cxn modelId="{24B93A5A-2613-4EB5-89E3-49D11D51B262}" type="presParOf" srcId="{56CC2139-38BA-4ACD-B606-443E87CE9B3A}" destId="{96E28C7F-2A62-465E-96A5-0AA872366CE3}" srcOrd="2" destOrd="0" presId="urn:microsoft.com/office/officeart/2005/8/layout/chevron2"/>
    <dgm:cxn modelId="{31A38899-4855-4D7D-AD21-40BFBF4C019F}" type="presParOf" srcId="{96E28C7F-2A62-465E-96A5-0AA872366CE3}" destId="{6CE2717C-69DF-4B57-B9F0-EE2E9C3FBD6A}" srcOrd="0" destOrd="0" presId="urn:microsoft.com/office/officeart/2005/8/layout/chevron2"/>
    <dgm:cxn modelId="{B4F861CF-B2DE-480E-B43C-772E64E7BC2D}" type="presParOf" srcId="{96E28C7F-2A62-465E-96A5-0AA872366CE3}" destId="{1981506C-A913-48A8-931E-6CDF4132A694}" srcOrd="1" destOrd="0" presId="urn:microsoft.com/office/officeart/2005/8/layout/chevron2"/>
    <dgm:cxn modelId="{B11ACBD0-DF15-49FE-A19F-481E6B8634B1}" type="presParOf" srcId="{56CC2139-38BA-4ACD-B606-443E87CE9B3A}" destId="{F4A72298-6DE0-4F6C-AF85-B71B754B0885}" srcOrd="3" destOrd="0" presId="urn:microsoft.com/office/officeart/2005/8/layout/chevron2"/>
    <dgm:cxn modelId="{2430AB3A-3216-49DB-905E-C36F4D5AE585}" type="presParOf" srcId="{56CC2139-38BA-4ACD-B606-443E87CE9B3A}" destId="{F05AC21B-D467-4A05-9C31-78B564747759}" srcOrd="4" destOrd="0" presId="urn:microsoft.com/office/officeart/2005/8/layout/chevron2"/>
    <dgm:cxn modelId="{F5346CBD-298D-4909-8BD9-1EF40721966D}" type="presParOf" srcId="{F05AC21B-D467-4A05-9C31-78B564747759}" destId="{9B34F048-02E3-4619-9FCE-B610DC0EC295}" srcOrd="0" destOrd="0" presId="urn:microsoft.com/office/officeart/2005/8/layout/chevron2"/>
    <dgm:cxn modelId="{2EF16965-0D03-45D5-B899-17174F5EDBE3}" type="presParOf" srcId="{F05AC21B-D467-4A05-9C31-78B564747759}" destId="{BAC2EEAA-25BE-4683-9576-9DE26AECDBE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757D60-E436-4034-A3D6-D3BEEA90520C}" type="doc">
      <dgm:prSet loTypeId="urn:microsoft.com/office/officeart/2008/layout/LinedList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D661DFAE-E071-4D42-9549-1B11E8CD595E}">
      <dgm:prSet phldrT="[Текст]"/>
      <dgm:spPr/>
      <dgm:t>
        <a:bodyPr/>
        <a:lstStyle/>
        <a:p>
          <a:r>
            <a:rPr lang="ru-RU" dirty="0" smtClean="0"/>
            <a:t>Размер:</a:t>
          </a:r>
          <a:endParaRPr lang="ru-RU" dirty="0"/>
        </a:p>
      </dgm:t>
    </dgm:pt>
    <dgm:pt modelId="{31EF59CD-97E6-40D5-A9F7-2E0D0F096ED7}" type="parTrans" cxnId="{CB1F502A-3DC2-40ED-BF10-D035595DECE0}">
      <dgm:prSet/>
      <dgm:spPr/>
      <dgm:t>
        <a:bodyPr/>
        <a:lstStyle/>
        <a:p>
          <a:endParaRPr lang="ru-RU"/>
        </a:p>
      </dgm:t>
    </dgm:pt>
    <dgm:pt modelId="{B80C5D02-8F91-4ED3-8E71-840E55948F10}" type="sibTrans" cxnId="{CB1F502A-3DC2-40ED-BF10-D035595DECE0}">
      <dgm:prSet/>
      <dgm:spPr/>
      <dgm:t>
        <a:bodyPr/>
        <a:lstStyle/>
        <a:p>
          <a:endParaRPr lang="ru-RU"/>
        </a:p>
      </dgm:t>
    </dgm:pt>
    <dgm:pt modelId="{73DCDF7E-5816-440C-93F5-EF24E2093D4D}">
      <dgm:prSet phldrT="[Текст]" custT="1"/>
      <dgm:spPr>
        <a:solidFill>
          <a:srgbClr val="FCC015"/>
        </a:solidFill>
      </dgm:spPr>
      <dgm:t>
        <a:bodyPr/>
        <a:lstStyle/>
        <a:p>
          <a:pPr algn="just"/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молодым специалистам - </a:t>
          </a:r>
          <a:r>
            <a:rPr lang="ru-RU" sz="12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в размере месячной стипендии</a:t>
          </a:r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, назначенной им в последнем перед выпуском семестре (полугодии)</a:t>
          </a:r>
          <a:endParaRPr lang="ru-RU" sz="1200" dirty="0">
            <a:solidFill>
              <a:schemeClr val="tx1">
                <a:lumMod val="65000"/>
                <a:lumOff val="3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8C75CA4-B1D2-4548-BED2-1F2E71BAFF29}" type="parTrans" cxnId="{FAA5BC19-D78A-4B7F-900A-F69B216C57D5}">
      <dgm:prSet/>
      <dgm:spPr/>
      <dgm:t>
        <a:bodyPr/>
        <a:lstStyle/>
        <a:p>
          <a:endParaRPr lang="ru-RU"/>
        </a:p>
      </dgm:t>
    </dgm:pt>
    <dgm:pt modelId="{69ED4776-582E-4DA9-AC06-0BD748271B6B}" type="sibTrans" cxnId="{FAA5BC19-D78A-4B7F-900A-F69B216C57D5}">
      <dgm:prSet/>
      <dgm:spPr/>
      <dgm:t>
        <a:bodyPr/>
        <a:lstStyle/>
        <a:p>
          <a:endParaRPr lang="ru-RU"/>
        </a:p>
      </dgm:t>
    </dgm:pt>
    <dgm:pt modelId="{06F70A62-BF2B-44AD-875A-84126155A048}">
      <dgm:prSet phldrT="[Текст]" custT="1"/>
      <dgm:spPr>
        <a:solidFill>
          <a:srgbClr val="FCC015"/>
        </a:solidFill>
      </dgm:spPr>
      <dgm:t>
        <a:bodyPr/>
        <a:lstStyle/>
        <a:p>
          <a:pPr algn="just"/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молодым рабочим (служащим) (ПТО) - </a:t>
          </a:r>
          <a:r>
            <a:rPr lang="ru-RU" sz="12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из расчета тарифной ставки</a:t>
          </a:r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 по присвоенной им квалификации (разряду, классу, категории) </a:t>
          </a:r>
          <a:r>
            <a:rPr lang="ru-RU" sz="12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или соответствующего оклада</a:t>
          </a:r>
          <a:endParaRPr lang="ru-RU" sz="1200" i="1" dirty="0">
            <a:solidFill>
              <a:schemeClr val="tx1">
                <a:lumMod val="65000"/>
                <a:lumOff val="3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07FFAB2-B4FC-4CA8-B704-AA1847F3EE2A}" type="parTrans" cxnId="{CD489C25-1A01-42E5-A4D3-5AA80259F455}">
      <dgm:prSet/>
      <dgm:spPr/>
      <dgm:t>
        <a:bodyPr/>
        <a:lstStyle/>
        <a:p>
          <a:endParaRPr lang="ru-RU"/>
        </a:p>
      </dgm:t>
    </dgm:pt>
    <dgm:pt modelId="{08DF27D6-AE49-4E3C-A35B-6EFF64B6E23B}" type="sibTrans" cxnId="{CD489C25-1A01-42E5-A4D3-5AA80259F455}">
      <dgm:prSet/>
      <dgm:spPr/>
      <dgm:t>
        <a:bodyPr/>
        <a:lstStyle/>
        <a:p>
          <a:endParaRPr lang="ru-RU"/>
        </a:p>
      </dgm:t>
    </dgm:pt>
    <dgm:pt modelId="{4960DD94-8589-4B21-8A36-8514D252D94F}" type="pres">
      <dgm:prSet presAssocID="{34757D60-E436-4034-A3D6-D3BEEA90520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0B75D91-26FD-47E8-B467-F67260F26EA7}" type="pres">
      <dgm:prSet presAssocID="{D661DFAE-E071-4D42-9549-1B11E8CD595E}" presName="thickLine" presStyleLbl="alignNode1" presStyleIdx="0" presStyleCnt="1" custLinFactNeighborX="-10710" custLinFactNeighborY="-61940"/>
      <dgm:spPr/>
    </dgm:pt>
    <dgm:pt modelId="{1A536D90-E227-401A-B1B5-5F0CC9950A7D}" type="pres">
      <dgm:prSet presAssocID="{D661DFAE-E071-4D42-9549-1B11E8CD595E}" presName="horz1" presStyleCnt="0"/>
      <dgm:spPr/>
    </dgm:pt>
    <dgm:pt modelId="{539C8978-127D-4AD8-A4A4-098729D1AAD1}" type="pres">
      <dgm:prSet presAssocID="{D661DFAE-E071-4D42-9549-1B11E8CD595E}" presName="tx1" presStyleLbl="revTx" presStyleIdx="0" presStyleCnt="3"/>
      <dgm:spPr/>
      <dgm:t>
        <a:bodyPr/>
        <a:lstStyle/>
        <a:p>
          <a:endParaRPr lang="ru-RU"/>
        </a:p>
      </dgm:t>
    </dgm:pt>
    <dgm:pt modelId="{72857679-6750-49DA-9A37-DDD1425884F2}" type="pres">
      <dgm:prSet presAssocID="{D661DFAE-E071-4D42-9549-1B11E8CD595E}" presName="vert1" presStyleCnt="0"/>
      <dgm:spPr/>
    </dgm:pt>
    <dgm:pt modelId="{841565E9-628A-478A-957A-DA6709EF169A}" type="pres">
      <dgm:prSet presAssocID="{73DCDF7E-5816-440C-93F5-EF24E2093D4D}" presName="vertSpace2a" presStyleCnt="0"/>
      <dgm:spPr/>
    </dgm:pt>
    <dgm:pt modelId="{9DCAC6F2-B56C-4FA8-859F-24BF15B5D6D3}" type="pres">
      <dgm:prSet presAssocID="{73DCDF7E-5816-440C-93F5-EF24E2093D4D}" presName="horz2" presStyleCnt="0"/>
      <dgm:spPr/>
    </dgm:pt>
    <dgm:pt modelId="{B8DFF633-7291-40B3-8CB9-4A2711CCA22D}" type="pres">
      <dgm:prSet presAssocID="{73DCDF7E-5816-440C-93F5-EF24E2093D4D}" presName="horzSpace2" presStyleCnt="0"/>
      <dgm:spPr/>
    </dgm:pt>
    <dgm:pt modelId="{B4EF36E0-5771-4A58-A3BC-61F9262F88C4}" type="pres">
      <dgm:prSet presAssocID="{73DCDF7E-5816-440C-93F5-EF24E2093D4D}" presName="tx2" presStyleLbl="revTx" presStyleIdx="1" presStyleCnt="3" custScaleY="32820"/>
      <dgm:spPr/>
      <dgm:t>
        <a:bodyPr/>
        <a:lstStyle/>
        <a:p>
          <a:endParaRPr lang="ru-RU"/>
        </a:p>
      </dgm:t>
    </dgm:pt>
    <dgm:pt modelId="{7AF25931-CB7C-406C-B43D-023629124362}" type="pres">
      <dgm:prSet presAssocID="{73DCDF7E-5816-440C-93F5-EF24E2093D4D}" presName="vert2" presStyleCnt="0"/>
      <dgm:spPr/>
    </dgm:pt>
    <dgm:pt modelId="{49AADE56-7532-4DBF-956E-6BFD5A76FCCA}" type="pres">
      <dgm:prSet presAssocID="{73DCDF7E-5816-440C-93F5-EF24E2093D4D}" presName="thinLine2b" presStyleLbl="callout" presStyleIdx="0" presStyleCnt="2"/>
      <dgm:spPr/>
    </dgm:pt>
    <dgm:pt modelId="{21075935-F0A1-4AA5-8F37-507DF28A53B2}" type="pres">
      <dgm:prSet presAssocID="{73DCDF7E-5816-440C-93F5-EF24E2093D4D}" presName="vertSpace2b" presStyleCnt="0"/>
      <dgm:spPr/>
    </dgm:pt>
    <dgm:pt modelId="{9AEAD334-DB0C-48CC-B59C-0C1C3C0DA777}" type="pres">
      <dgm:prSet presAssocID="{06F70A62-BF2B-44AD-875A-84126155A048}" presName="horz2" presStyleCnt="0"/>
      <dgm:spPr/>
    </dgm:pt>
    <dgm:pt modelId="{D6140236-AAC7-4838-9D67-E138F4489672}" type="pres">
      <dgm:prSet presAssocID="{06F70A62-BF2B-44AD-875A-84126155A048}" presName="horzSpace2" presStyleCnt="0"/>
      <dgm:spPr/>
    </dgm:pt>
    <dgm:pt modelId="{FAE6E066-3077-4770-996D-467DE2B20812}" type="pres">
      <dgm:prSet presAssocID="{06F70A62-BF2B-44AD-875A-84126155A048}" presName="tx2" presStyleLbl="revTx" presStyleIdx="2" presStyleCnt="3" custScaleY="45071"/>
      <dgm:spPr/>
      <dgm:t>
        <a:bodyPr/>
        <a:lstStyle/>
        <a:p>
          <a:endParaRPr lang="ru-RU"/>
        </a:p>
      </dgm:t>
    </dgm:pt>
    <dgm:pt modelId="{6829BE51-27D0-4D81-93DD-A70B93D6944B}" type="pres">
      <dgm:prSet presAssocID="{06F70A62-BF2B-44AD-875A-84126155A048}" presName="vert2" presStyleCnt="0"/>
      <dgm:spPr/>
    </dgm:pt>
    <dgm:pt modelId="{3BB0F4A3-A170-4AC7-AA02-C5130F4BECB6}" type="pres">
      <dgm:prSet presAssocID="{06F70A62-BF2B-44AD-875A-84126155A048}" presName="thinLine2b" presStyleLbl="callout" presStyleIdx="1" presStyleCnt="2"/>
      <dgm:spPr/>
    </dgm:pt>
    <dgm:pt modelId="{CE6019B0-29F4-4D97-8CFE-F14D857FADEB}" type="pres">
      <dgm:prSet presAssocID="{06F70A62-BF2B-44AD-875A-84126155A048}" presName="vertSpace2b" presStyleCnt="0"/>
      <dgm:spPr/>
    </dgm:pt>
  </dgm:ptLst>
  <dgm:cxnLst>
    <dgm:cxn modelId="{B000E3ED-5EBD-40BA-93C1-F3F3590DDD45}" type="presOf" srcId="{06F70A62-BF2B-44AD-875A-84126155A048}" destId="{FAE6E066-3077-4770-996D-467DE2B20812}" srcOrd="0" destOrd="0" presId="urn:microsoft.com/office/officeart/2008/layout/LinedList"/>
    <dgm:cxn modelId="{FAA5BC19-D78A-4B7F-900A-F69B216C57D5}" srcId="{D661DFAE-E071-4D42-9549-1B11E8CD595E}" destId="{73DCDF7E-5816-440C-93F5-EF24E2093D4D}" srcOrd="0" destOrd="0" parTransId="{C8C75CA4-B1D2-4548-BED2-1F2E71BAFF29}" sibTransId="{69ED4776-582E-4DA9-AC06-0BD748271B6B}"/>
    <dgm:cxn modelId="{CB1F502A-3DC2-40ED-BF10-D035595DECE0}" srcId="{34757D60-E436-4034-A3D6-D3BEEA90520C}" destId="{D661DFAE-E071-4D42-9549-1B11E8CD595E}" srcOrd="0" destOrd="0" parTransId="{31EF59CD-97E6-40D5-A9F7-2E0D0F096ED7}" sibTransId="{B80C5D02-8F91-4ED3-8E71-840E55948F10}"/>
    <dgm:cxn modelId="{ABBF00A7-AE0B-4914-B228-0E46E1B19135}" type="presOf" srcId="{73DCDF7E-5816-440C-93F5-EF24E2093D4D}" destId="{B4EF36E0-5771-4A58-A3BC-61F9262F88C4}" srcOrd="0" destOrd="0" presId="urn:microsoft.com/office/officeart/2008/layout/LinedList"/>
    <dgm:cxn modelId="{CD489C25-1A01-42E5-A4D3-5AA80259F455}" srcId="{D661DFAE-E071-4D42-9549-1B11E8CD595E}" destId="{06F70A62-BF2B-44AD-875A-84126155A048}" srcOrd="1" destOrd="0" parTransId="{907FFAB2-B4FC-4CA8-B704-AA1847F3EE2A}" sibTransId="{08DF27D6-AE49-4E3C-A35B-6EFF64B6E23B}"/>
    <dgm:cxn modelId="{C79E360A-C484-4947-9057-E314C19CB150}" type="presOf" srcId="{D661DFAE-E071-4D42-9549-1B11E8CD595E}" destId="{539C8978-127D-4AD8-A4A4-098729D1AAD1}" srcOrd="0" destOrd="0" presId="urn:microsoft.com/office/officeart/2008/layout/LinedList"/>
    <dgm:cxn modelId="{D67A11F8-04B1-4599-8BB5-F48383F4AB04}" type="presOf" srcId="{34757D60-E436-4034-A3D6-D3BEEA90520C}" destId="{4960DD94-8589-4B21-8A36-8514D252D94F}" srcOrd="0" destOrd="0" presId="urn:microsoft.com/office/officeart/2008/layout/LinedList"/>
    <dgm:cxn modelId="{E1224231-497E-4880-8B2E-46FDA58D0E08}" type="presParOf" srcId="{4960DD94-8589-4B21-8A36-8514D252D94F}" destId="{20B75D91-26FD-47E8-B467-F67260F26EA7}" srcOrd="0" destOrd="0" presId="urn:microsoft.com/office/officeart/2008/layout/LinedList"/>
    <dgm:cxn modelId="{78E84288-4B0A-43F0-AF7C-6CCD5A76F0D5}" type="presParOf" srcId="{4960DD94-8589-4B21-8A36-8514D252D94F}" destId="{1A536D90-E227-401A-B1B5-5F0CC9950A7D}" srcOrd="1" destOrd="0" presId="urn:microsoft.com/office/officeart/2008/layout/LinedList"/>
    <dgm:cxn modelId="{324A460E-38D6-48D4-8CA3-2039748227FC}" type="presParOf" srcId="{1A536D90-E227-401A-B1B5-5F0CC9950A7D}" destId="{539C8978-127D-4AD8-A4A4-098729D1AAD1}" srcOrd="0" destOrd="0" presId="urn:microsoft.com/office/officeart/2008/layout/LinedList"/>
    <dgm:cxn modelId="{3DB93523-0F3F-452F-985C-0693A9EF613E}" type="presParOf" srcId="{1A536D90-E227-401A-B1B5-5F0CC9950A7D}" destId="{72857679-6750-49DA-9A37-DDD1425884F2}" srcOrd="1" destOrd="0" presId="urn:microsoft.com/office/officeart/2008/layout/LinedList"/>
    <dgm:cxn modelId="{E4E28B72-8CA0-42F5-BFB8-3A1DC837ECED}" type="presParOf" srcId="{72857679-6750-49DA-9A37-DDD1425884F2}" destId="{841565E9-628A-478A-957A-DA6709EF169A}" srcOrd="0" destOrd="0" presId="urn:microsoft.com/office/officeart/2008/layout/LinedList"/>
    <dgm:cxn modelId="{853F29F3-9349-4A79-8721-F46D9F2A84DC}" type="presParOf" srcId="{72857679-6750-49DA-9A37-DDD1425884F2}" destId="{9DCAC6F2-B56C-4FA8-859F-24BF15B5D6D3}" srcOrd="1" destOrd="0" presId="urn:microsoft.com/office/officeart/2008/layout/LinedList"/>
    <dgm:cxn modelId="{E566C724-69BB-462E-804A-E30E2154962E}" type="presParOf" srcId="{9DCAC6F2-B56C-4FA8-859F-24BF15B5D6D3}" destId="{B8DFF633-7291-40B3-8CB9-4A2711CCA22D}" srcOrd="0" destOrd="0" presId="urn:microsoft.com/office/officeart/2008/layout/LinedList"/>
    <dgm:cxn modelId="{2CB39742-955A-4754-A6D5-5392496BA133}" type="presParOf" srcId="{9DCAC6F2-B56C-4FA8-859F-24BF15B5D6D3}" destId="{B4EF36E0-5771-4A58-A3BC-61F9262F88C4}" srcOrd="1" destOrd="0" presId="urn:microsoft.com/office/officeart/2008/layout/LinedList"/>
    <dgm:cxn modelId="{DA283C26-609A-42F6-B2B3-2A2C3A005075}" type="presParOf" srcId="{9DCAC6F2-B56C-4FA8-859F-24BF15B5D6D3}" destId="{7AF25931-CB7C-406C-B43D-023629124362}" srcOrd="2" destOrd="0" presId="urn:microsoft.com/office/officeart/2008/layout/LinedList"/>
    <dgm:cxn modelId="{2E3BB12F-9B18-4237-BF94-772EBB65E89F}" type="presParOf" srcId="{72857679-6750-49DA-9A37-DDD1425884F2}" destId="{49AADE56-7532-4DBF-956E-6BFD5A76FCCA}" srcOrd="2" destOrd="0" presId="urn:microsoft.com/office/officeart/2008/layout/LinedList"/>
    <dgm:cxn modelId="{927B63B5-719A-481E-8629-81D913C4EEB7}" type="presParOf" srcId="{72857679-6750-49DA-9A37-DDD1425884F2}" destId="{21075935-F0A1-4AA5-8F37-507DF28A53B2}" srcOrd="3" destOrd="0" presId="urn:microsoft.com/office/officeart/2008/layout/LinedList"/>
    <dgm:cxn modelId="{8E446C46-0651-4096-93AB-7954D3EA1539}" type="presParOf" srcId="{72857679-6750-49DA-9A37-DDD1425884F2}" destId="{9AEAD334-DB0C-48CC-B59C-0C1C3C0DA777}" srcOrd="4" destOrd="0" presId="urn:microsoft.com/office/officeart/2008/layout/LinedList"/>
    <dgm:cxn modelId="{ABCF60AD-7C38-40D4-A356-67EE8D39F158}" type="presParOf" srcId="{9AEAD334-DB0C-48CC-B59C-0C1C3C0DA777}" destId="{D6140236-AAC7-4838-9D67-E138F4489672}" srcOrd="0" destOrd="0" presId="urn:microsoft.com/office/officeart/2008/layout/LinedList"/>
    <dgm:cxn modelId="{2EE1CF38-6E9B-4658-9D4F-114F8E9DF2A0}" type="presParOf" srcId="{9AEAD334-DB0C-48CC-B59C-0C1C3C0DA777}" destId="{FAE6E066-3077-4770-996D-467DE2B20812}" srcOrd="1" destOrd="0" presId="urn:microsoft.com/office/officeart/2008/layout/LinedList"/>
    <dgm:cxn modelId="{EE19CB97-13E9-4C0C-AC08-F67770A114A0}" type="presParOf" srcId="{9AEAD334-DB0C-48CC-B59C-0C1C3C0DA777}" destId="{6829BE51-27D0-4D81-93DD-A70B93D6944B}" srcOrd="2" destOrd="0" presId="urn:microsoft.com/office/officeart/2008/layout/LinedList"/>
    <dgm:cxn modelId="{E61A05C2-13FF-450E-BD0A-C40E5CB156CF}" type="presParOf" srcId="{72857679-6750-49DA-9A37-DDD1425884F2}" destId="{3BB0F4A3-A170-4AC7-AA02-C5130F4BECB6}" srcOrd="5" destOrd="0" presId="urn:microsoft.com/office/officeart/2008/layout/LinedList"/>
    <dgm:cxn modelId="{5050F6EF-D973-4989-8DF0-A539B83EDC91}" type="presParOf" srcId="{72857679-6750-49DA-9A37-DDD1425884F2}" destId="{CE6019B0-29F4-4D97-8CFE-F14D857FADE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8A2F89-C56C-4458-BAA1-BA423934AD9A}" type="doc">
      <dgm:prSet loTypeId="urn:microsoft.com/office/officeart/2008/layout/HorizontalMultiLevelHierarchy#1" loCatId="hierarchy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FB43A1C1-1537-42BE-9FC8-62A66A60E488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КОМПЕНСАЦИЯ В СВЯЗИ С ПЕРЕЕЗДОМ В ДРУГУЮ МЕСТНОСТЬ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80F8F6F-CDA5-4FAD-9618-EF7505F51058}" type="parTrans" cxnId="{1A397F48-53CA-4C90-9A80-36F5DDCEC2C2}">
      <dgm:prSet/>
      <dgm:spPr/>
      <dgm:t>
        <a:bodyPr/>
        <a:lstStyle/>
        <a:p>
          <a:endParaRPr lang="ru-RU"/>
        </a:p>
      </dgm:t>
    </dgm:pt>
    <dgm:pt modelId="{BAA2553B-46A8-4227-A62F-DB9F67AA1AF1}" type="sibTrans" cxnId="{1A397F48-53CA-4C90-9A80-36F5DDCEC2C2}">
      <dgm:prSet/>
      <dgm:spPr/>
      <dgm:t>
        <a:bodyPr/>
        <a:lstStyle/>
        <a:p>
          <a:endParaRPr lang="ru-RU"/>
        </a:p>
      </dgm:t>
    </dgm:pt>
    <dgm:pt modelId="{EAC4E56E-02D5-42C1-A034-0E57E002484F}">
      <dgm:prSet custT="1"/>
      <dgm:spPr>
        <a:solidFill>
          <a:schemeClr val="bg1"/>
        </a:solidFill>
        <a:ln>
          <a:solidFill>
            <a:srgbClr val="FCC015"/>
          </a:solidFill>
        </a:ln>
      </dgm:spPr>
      <dgm:t>
        <a:bodyPr/>
        <a:lstStyle/>
        <a:p>
          <a:pPr algn="just"/>
          <a:r>
            <a: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Стоимость проезда, в </a:t>
          </a:r>
          <a:r>
            <a:rPr lang="ru-RU" sz="11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т.ч</a:t>
          </a:r>
          <a:r>
            <a: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. членов семьи (муж, жена, дети и родители обоих супругов, находящиеся на их иждивении и проживающие вместе с ними), аналогично командировкам</a:t>
          </a:r>
          <a:r>
            <a:rPr lang="en-US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</a:t>
          </a:r>
          <a:r>
            <a:rPr lang="ru-RU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&gt;</a:t>
          </a:r>
          <a:endParaRPr lang="ru-RU" sz="105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F2E1004-C41B-44D0-9070-F477592FEBB7}" type="parTrans" cxnId="{05C80438-94C0-4498-80E7-1DF4A081C820}">
      <dgm:prSet/>
      <dgm:spPr/>
      <dgm:t>
        <a:bodyPr/>
        <a:lstStyle/>
        <a:p>
          <a:endParaRPr lang="ru-RU"/>
        </a:p>
      </dgm:t>
    </dgm:pt>
    <dgm:pt modelId="{65C2B3BB-B470-4B31-865B-C3D8EBABF0A1}" type="sibTrans" cxnId="{05C80438-94C0-4498-80E7-1DF4A081C820}">
      <dgm:prSet/>
      <dgm:spPr/>
      <dgm:t>
        <a:bodyPr/>
        <a:lstStyle/>
        <a:p>
          <a:endParaRPr lang="ru-RU"/>
        </a:p>
      </dgm:t>
    </dgm:pt>
    <dgm:pt modelId="{507EF1FD-8B17-4D58-AF29-8582E9E9F233}">
      <dgm:prSet custT="1"/>
      <dgm:spPr>
        <a:solidFill>
          <a:schemeClr val="bg1"/>
        </a:solidFill>
        <a:ln>
          <a:solidFill>
            <a:srgbClr val="33CCFF"/>
          </a:solidFill>
        </a:ln>
      </dgm:spPr>
      <dgm:t>
        <a:bodyPr/>
        <a:lstStyle/>
        <a:p>
          <a:pPr algn="just"/>
          <a:r>
            <a: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Расходы по провозу имущества ж/д, водным и автотранспортом (общего пользования) до 500 кг на самого молодого специалиста и до 150 кг на каждого члена семьи (по соглашению сторон расходы могут быть увеличены) </a:t>
          </a:r>
          <a:r>
            <a:rPr lang="en-US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</a:t>
          </a:r>
          <a:r>
            <a:rPr lang="ru-RU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&gt;</a:t>
          </a:r>
          <a:endParaRPr lang="ru-RU" sz="11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DA0FDC9-C58B-490A-91FC-4E72BA463AEA}" type="parTrans" cxnId="{688A7FE4-9CAB-4AE0-B068-D3C372933DA1}">
      <dgm:prSet/>
      <dgm:spPr/>
      <dgm:t>
        <a:bodyPr/>
        <a:lstStyle/>
        <a:p>
          <a:endParaRPr lang="ru-RU"/>
        </a:p>
      </dgm:t>
    </dgm:pt>
    <dgm:pt modelId="{D3921141-6CE9-4002-9421-371F2DB3453F}" type="sibTrans" cxnId="{688A7FE4-9CAB-4AE0-B068-D3C372933DA1}">
      <dgm:prSet/>
      <dgm:spPr/>
      <dgm:t>
        <a:bodyPr/>
        <a:lstStyle/>
        <a:p>
          <a:endParaRPr lang="ru-RU"/>
        </a:p>
      </dgm:t>
    </dgm:pt>
    <dgm:pt modelId="{45D40D2F-84D4-4593-B1D6-13876EDFC2FB}">
      <dgm:prSet custT="1"/>
      <dgm:spPr>
        <a:solidFill>
          <a:schemeClr val="bg1"/>
        </a:solidFill>
        <a:ln>
          <a:solidFill>
            <a:srgbClr val="FCC015"/>
          </a:solidFill>
        </a:ln>
      </dgm:spPr>
      <dgm:t>
        <a:bodyPr/>
        <a:lstStyle/>
        <a:p>
          <a:pPr algn="just"/>
          <a:r>
            <a: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Суточные за каждый день нахождения в пути аналогично командировкам</a:t>
          </a:r>
          <a:endParaRPr lang="ru-RU" sz="105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1E3BCA5-E3C8-4AC9-930B-465DE30210C4}" type="parTrans" cxnId="{02A707F5-3C61-4060-980E-687007DB1497}">
      <dgm:prSet/>
      <dgm:spPr/>
      <dgm:t>
        <a:bodyPr/>
        <a:lstStyle/>
        <a:p>
          <a:endParaRPr lang="ru-RU"/>
        </a:p>
      </dgm:t>
    </dgm:pt>
    <dgm:pt modelId="{09BE8718-561A-4E71-9B7B-A80AA05EBCBA}" type="sibTrans" cxnId="{02A707F5-3C61-4060-980E-687007DB1497}">
      <dgm:prSet/>
      <dgm:spPr/>
      <dgm:t>
        <a:bodyPr/>
        <a:lstStyle/>
        <a:p>
          <a:endParaRPr lang="ru-RU"/>
        </a:p>
      </dgm:t>
    </dgm:pt>
    <dgm:pt modelId="{FD9D4989-CD28-42FD-BCEC-3452856B94C8}">
      <dgm:prSet custT="1"/>
      <dgm:spPr>
        <a:solidFill>
          <a:schemeClr val="bg1"/>
        </a:solidFill>
        <a:ln>
          <a:solidFill>
            <a:srgbClr val="33CCFF"/>
          </a:solidFill>
        </a:ln>
      </dgm:spPr>
      <dgm:t>
        <a:bodyPr/>
        <a:lstStyle/>
        <a:p>
          <a:pPr algn="just"/>
          <a:r>
            <a:rPr lang="ru-RU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Единовременное пособие на самого молодого специалиста в размере его месячной тарифной ставки (оклада) по новому месту и на каждого члена семьи - ¼ этого пособия</a:t>
          </a:r>
          <a:r>
            <a:rPr lang="en-US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&lt;*&gt;</a:t>
          </a:r>
          <a:endParaRPr lang="ru-RU" sz="11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BE09B61-24E7-429C-931A-3BB3FB41052D}" type="parTrans" cxnId="{C3707453-EECD-4948-B782-0161E217C221}">
      <dgm:prSet/>
      <dgm:spPr/>
      <dgm:t>
        <a:bodyPr/>
        <a:lstStyle/>
        <a:p>
          <a:endParaRPr lang="ru-RU"/>
        </a:p>
      </dgm:t>
    </dgm:pt>
    <dgm:pt modelId="{3090F06E-633E-488B-A428-0A67CEC639B8}" type="sibTrans" cxnId="{C3707453-EECD-4948-B782-0161E217C221}">
      <dgm:prSet/>
      <dgm:spPr/>
      <dgm:t>
        <a:bodyPr/>
        <a:lstStyle/>
        <a:p>
          <a:endParaRPr lang="ru-RU"/>
        </a:p>
      </dgm:t>
    </dgm:pt>
    <dgm:pt modelId="{87A409B0-54FF-4F05-8070-2FF41B12FF31}" type="pres">
      <dgm:prSet presAssocID="{138A2F89-C56C-4458-BAA1-BA423934AD9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27E6BE-A2B2-4068-8CCF-82883A525E57}" type="pres">
      <dgm:prSet presAssocID="{FB43A1C1-1537-42BE-9FC8-62A66A60E488}" presName="root1" presStyleCnt="0"/>
      <dgm:spPr/>
    </dgm:pt>
    <dgm:pt modelId="{600665DC-E30A-43F5-BFB1-49F8F2114AE1}" type="pres">
      <dgm:prSet presAssocID="{FB43A1C1-1537-42BE-9FC8-62A66A60E488}" presName="LevelOneTextNode" presStyleLbl="node0" presStyleIdx="0" presStyleCnt="1" custAng="5400000" custScaleX="206205" custScaleY="44775" custLinFactX="-100000" custLinFactNeighborX="-156065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8384D4-6DBA-4C93-B41F-E94EB57B8E9B}" type="pres">
      <dgm:prSet presAssocID="{FB43A1C1-1537-42BE-9FC8-62A66A60E488}" presName="level2hierChild" presStyleCnt="0"/>
      <dgm:spPr/>
    </dgm:pt>
    <dgm:pt modelId="{AB306546-2DC9-4575-837C-4AE1C46D9117}" type="pres">
      <dgm:prSet presAssocID="{0F2E1004-C41B-44D0-9070-F477592FEBB7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2C9AD11E-482D-47C0-9677-F83F3BE869F8}" type="pres">
      <dgm:prSet presAssocID="{0F2E1004-C41B-44D0-9070-F477592FEBB7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1C2905A-694C-4F9D-BFDE-0F387D2DECCB}" type="pres">
      <dgm:prSet presAssocID="{EAC4E56E-02D5-42C1-A034-0E57E002484F}" presName="root2" presStyleCnt="0"/>
      <dgm:spPr/>
    </dgm:pt>
    <dgm:pt modelId="{33B553B1-B647-48B7-ADAF-8CCAAA0F8940}" type="pres">
      <dgm:prSet presAssocID="{EAC4E56E-02D5-42C1-A034-0E57E002484F}" presName="LevelTwoTextNode" presStyleLbl="node2" presStyleIdx="0" presStyleCnt="4" custScaleX="273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0145B9-29BB-47EC-9DDC-ABB62F364A1E}" type="pres">
      <dgm:prSet presAssocID="{EAC4E56E-02D5-42C1-A034-0E57E002484F}" presName="level3hierChild" presStyleCnt="0"/>
      <dgm:spPr/>
    </dgm:pt>
    <dgm:pt modelId="{3862BF8E-FD6B-4E9E-94B6-AD2DB8FAAF4E}" type="pres">
      <dgm:prSet presAssocID="{0DA0FDC9-C58B-490A-91FC-4E72BA463AEA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C21CAF0-D8DF-4018-9F46-41E554D5AF70}" type="pres">
      <dgm:prSet presAssocID="{0DA0FDC9-C58B-490A-91FC-4E72BA463AE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9EDE173B-1B2F-45E6-88F7-7C844A4DD391}" type="pres">
      <dgm:prSet presAssocID="{507EF1FD-8B17-4D58-AF29-8582E9E9F233}" presName="root2" presStyleCnt="0"/>
      <dgm:spPr/>
    </dgm:pt>
    <dgm:pt modelId="{18D99710-91BC-4815-9031-B8CD8CC61310}" type="pres">
      <dgm:prSet presAssocID="{507EF1FD-8B17-4D58-AF29-8582E9E9F233}" presName="LevelTwoTextNode" presStyleLbl="node2" presStyleIdx="1" presStyleCnt="4" custScaleX="273198" custScaleY="143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834617-6828-4FC4-AC1C-8D06F0FD4E51}" type="pres">
      <dgm:prSet presAssocID="{507EF1FD-8B17-4D58-AF29-8582E9E9F233}" presName="level3hierChild" presStyleCnt="0"/>
      <dgm:spPr/>
    </dgm:pt>
    <dgm:pt modelId="{2D392EB8-651F-4C4E-B3F9-8F5E4412BDBA}" type="pres">
      <dgm:prSet presAssocID="{C1E3BCA5-E3C8-4AC9-930B-465DE30210C4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84E1B43B-F766-463C-9B48-746EACED1256}" type="pres">
      <dgm:prSet presAssocID="{C1E3BCA5-E3C8-4AC9-930B-465DE30210C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9902484B-1CC8-4E7C-A6AC-8A6832724C03}" type="pres">
      <dgm:prSet presAssocID="{45D40D2F-84D4-4593-B1D6-13876EDFC2FB}" presName="root2" presStyleCnt="0"/>
      <dgm:spPr/>
    </dgm:pt>
    <dgm:pt modelId="{B066FC80-96DA-4062-97C5-DD247D6A17B9}" type="pres">
      <dgm:prSet presAssocID="{45D40D2F-84D4-4593-B1D6-13876EDFC2FB}" presName="LevelTwoTextNode" presStyleLbl="node2" presStyleIdx="2" presStyleCnt="4" custScaleX="273198" custScaleY="626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EC09A9-D0B1-4EBF-8AEE-6D74EEBCD1AA}" type="pres">
      <dgm:prSet presAssocID="{45D40D2F-84D4-4593-B1D6-13876EDFC2FB}" presName="level3hierChild" presStyleCnt="0"/>
      <dgm:spPr/>
    </dgm:pt>
    <dgm:pt modelId="{3EAFDEA4-389A-4BEA-88FB-CF1BC394B891}" type="pres">
      <dgm:prSet presAssocID="{FBE09B61-24E7-429C-931A-3BB3FB41052D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E75640BF-6141-4BD3-91FD-299193C080E6}" type="pres">
      <dgm:prSet presAssocID="{FBE09B61-24E7-429C-931A-3BB3FB41052D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5E98D14-E5CB-4428-B4C8-2C962C8DA9C5}" type="pres">
      <dgm:prSet presAssocID="{FD9D4989-CD28-42FD-BCEC-3452856B94C8}" presName="root2" presStyleCnt="0"/>
      <dgm:spPr/>
    </dgm:pt>
    <dgm:pt modelId="{EE0C53E6-1417-46B2-B06D-084F996447B5}" type="pres">
      <dgm:prSet presAssocID="{FD9D4989-CD28-42FD-BCEC-3452856B94C8}" presName="LevelTwoTextNode" presStyleLbl="node2" presStyleIdx="3" presStyleCnt="4" custScaleX="273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A35159-036D-498F-9907-D926F01F97D6}" type="pres">
      <dgm:prSet presAssocID="{FD9D4989-CD28-42FD-BCEC-3452856B94C8}" presName="level3hierChild" presStyleCnt="0"/>
      <dgm:spPr/>
    </dgm:pt>
  </dgm:ptLst>
  <dgm:cxnLst>
    <dgm:cxn modelId="{66D7B29C-C7E5-44F5-8357-6A281F075C2F}" type="presOf" srcId="{507EF1FD-8B17-4D58-AF29-8582E9E9F233}" destId="{18D99710-91BC-4815-9031-B8CD8CC61310}" srcOrd="0" destOrd="0" presId="urn:microsoft.com/office/officeart/2008/layout/HorizontalMultiLevelHierarchy#1"/>
    <dgm:cxn modelId="{1A397F48-53CA-4C90-9A80-36F5DDCEC2C2}" srcId="{138A2F89-C56C-4458-BAA1-BA423934AD9A}" destId="{FB43A1C1-1537-42BE-9FC8-62A66A60E488}" srcOrd="0" destOrd="0" parTransId="{980F8F6F-CDA5-4FAD-9618-EF7505F51058}" sibTransId="{BAA2553B-46A8-4227-A62F-DB9F67AA1AF1}"/>
    <dgm:cxn modelId="{315918D3-2808-43A5-A28C-575C8097D99E}" type="presOf" srcId="{0DA0FDC9-C58B-490A-91FC-4E72BA463AEA}" destId="{3862BF8E-FD6B-4E9E-94B6-AD2DB8FAAF4E}" srcOrd="0" destOrd="0" presId="urn:microsoft.com/office/officeart/2008/layout/HorizontalMultiLevelHierarchy#1"/>
    <dgm:cxn modelId="{2902C433-FF6F-4042-AF9B-E4E6B123ACB0}" type="presOf" srcId="{FD9D4989-CD28-42FD-BCEC-3452856B94C8}" destId="{EE0C53E6-1417-46B2-B06D-084F996447B5}" srcOrd="0" destOrd="0" presId="urn:microsoft.com/office/officeart/2008/layout/HorizontalMultiLevelHierarchy#1"/>
    <dgm:cxn modelId="{05C80438-94C0-4498-80E7-1DF4A081C820}" srcId="{FB43A1C1-1537-42BE-9FC8-62A66A60E488}" destId="{EAC4E56E-02D5-42C1-A034-0E57E002484F}" srcOrd="0" destOrd="0" parTransId="{0F2E1004-C41B-44D0-9070-F477592FEBB7}" sibTransId="{65C2B3BB-B470-4B31-865B-C3D8EBABF0A1}"/>
    <dgm:cxn modelId="{688A7FE4-9CAB-4AE0-B068-D3C372933DA1}" srcId="{FB43A1C1-1537-42BE-9FC8-62A66A60E488}" destId="{507EF1FD-8B17-4D58-AF29-8582E9E9F233}" srcOrd="1" destOrd="0" parTransId="{0DA0FDC9-C58B-490A-91FC-4E72BA463AEA}" sibTransId="{D3921141-6CE9-4002-9421-371F2DB3453F}"/>
    <dgm:cxn modelId="{1E50B062-807F-49A4-995B-389091372B04}" type="presOf" srcId="{FB43A1C1-1537-42BE-9FC8-62A66A60E488}" destId="{600665DC-E30A-43F5-BFB1-49F8F2114AE1}" srcOrd="0" destOrd="0" presId="urn:microsoft.com/office/officeart/2008/layout/HorizontalMultiLevelHierarchy#1"/>
    <dgm:cxn modelId="{4A0F2550-A162-4772-A81C-DFC2539D1B9D}" type="presOf" srcId="{EAC4E56E-02D5-42C1-A034-0E57E002484F}" destId="{33B553B1-B647-48B7-ADAF-8CCAAA0F8940}" srcOrd="0" destOrd="0" presId="urn:microsoft.com/office/officeart/2008/layout/HorizontalMultiLevelHierarchy#1"/>
    <dgm:cxn modelId="{6CDE9533-CAD8-4A99-9ED5-9F20C68A76CF}" type="presOf" srcId="{0F2E1004-C41B-44D0-9070-F477592FEBB7}" destId="{2C9AD11E-482D-47C0-9677-F83F3BE869F8}" srcOrd="1" destOrd="0" presId="urn:microsoft.com/office/officeart/2008/layout/HorizontalMultiLevelHierarchy#1"/>
    <dgm:cxn modelId="{E49BDFE6-8E79-41E1-BD03-DB270D7C2179}" type="presOf" srcId="{45D40D2F-84D4-4593-B1D6-13876EDFC2FB}" destId="{B066FC80-96DA-4062-97C5-DD247D6A17B9}" srcOrd="0" destOrd="0" presId="urn:microsoft.com/office/officeart/2008/layout/HorizontalMultiLevelHierarchy#1"/>
    <dgm:cxn modelId="{D9EF8E53-7C27-44EA-AD45-38F169DFDB29}" type="presOf" srcId="{FBE09B61-24E7-429C-931A-3BB3FB41052D}" destId="{E75640BF-6141-4BD3-91FD-299193C080E6}" srcOrd="1" destOrd="0" presId="urn:microsoft.com/office/officeart/2008/layout/HorizontalMultiLevelHierarchy#1"/>
    <dgm:cxn modelId="{E65898EE-3A35-46AD-9A07-9BF77157D25C}" type="presOf" srcId="{138A2F89-C56C-4458-BAA1-BA423934AD9A}" destId="{87A409B0-54FF-4F05-8070-2FF41B12FF31}" srcOrd="0" destOrd="0" presId="urn:microsoft.com/office/officeart/2008/layout/HorizontalMultiLevelHierarchy#1"/>
    <dgm:cxn modelId="{0F509EE2-15C2-41FE-98B3-3993CD736B6C}" type="presOf" srcId="{0DA0FDC9-C58B-490A-91FC-4E72BA463AEA}" destId="{7C21CAF0-D8DF-4018-9F46-41E554D5AF70}" srcOrd="1" destOrd="0" presId="urn:microsoft.com/office/officeart/2008/layout/HorizontalMultiLevelHierarchy#1"/>
    <dgm:cxn modelId="{A1D69C91-F99D-4E61-944B-C5534AC28B12}" type="presOf" srcId="{FBE09B61-24E7-429C-931A-3BB3FB41052D}" destId="{3EAFDEA4-389A-4BEA-88FB-CF1BC394B891}" srcOrd="0" destOrd="0" presId="urn:microsoft.com/office/officeart/2008/layout/HorizontalMultiLevelHierarchy#1"/>
    <dgm:cxn modelId="{944A00FA-19A2-4D45-8206-15D28EF9073E}" type="presOf" srcId="{0F2E1004-C41B-44D0-9070-F477592FEBB7}" destId="{AB306546-2DC9-4575-837C-4AE1C46D9117}" srcOrd="0" destOrd="0" presId="urn:microsoft.com/office/officeart/2008/layout/HorizontalMultiLevelHierarchy#1"/>
    <dgm:cxn modelId="{C3707453-EECD-4948-B782-0161E217C221}" srcId="{FB43A1C1-1537-42BE-9FC8-62A66A60E488}" destId="{FD9D4989-CD28-42FD-BCEC-3452856B94C8}" srcOrd="3" destOrd="0" parTransId="{FBE09B61-24E7-429C-931A-3BB3FB41052D}" sibTransId="{3090F06E-633E-488B-A428-0A67CEC639B8}"/>
    <dgm:cxn modelId="{8DD0541D-433A-4E77-A0B0-2E7C63E75004}" type="presOf" srcId="{C1E3BCA5-E3C8-4AC9-930B-465DE30210C4}" destId="{2D392EB8-651F-4C4E-B3F9-8F5E4412BDBA}" srcOrd="0" destOrd="0" presId="urn:microsoft.com/office/officeart/2008/layout/HorizontalMultiLevelHierarchy#1"/>
    <dgm:cxn modelId="{E73BD64D-E275-4B32-87CE-E3BC11C5B6AB}" type="presOf" srcId="{C1E3BCA5-E3C8-4AC9-930B-465DE30210C4}" destId="{84E1B43B-F766-463C-9B48-746EACED1256}" srcOrd="1" destOrd="0" presId="urn:microsoft.com/office/officeart/2008/layout/HorizontalMultiLevelHierarchy#1"/>
    <dgm:cxn modelId="{02A707F5-3C61-4060-980E-687007DB1497}" srcId="{FB43A1C1-1537-42BE-9FC8-62A66A60E488}" destId="{45D40D2F-84D4-4593-B1D6-13876EDFC2FB}" srcOrd="2" destOrd="0" parTransId="{C1E3BCA5-E3C8-4AC9-930B-465DE30210C4}" sibTransId="{09BE8718-561A-4E71-9B7B-A80AA05EBCBA}"/>
    <dgm:cxn modelId="{725EB6D5-FECF-4C78-A059-0CC8A809E4CF}" type="presParOf" srcId="{87A409B0-54FF-4F05-8070-2FF41B12FF31}" destId="{0B27E6BE-A2B2-4068-8CCF-82883A525E57}" srcOrd="0" destOrd="0" presId="urn:microsoft.com/office/officeart/2008/layout/HorizontalMultiLevelHierarchy#1"/>
    <dgm:cxn modelId="{30209927-7124-41DA-B651-1361FAAD7CE2}" type="presParOf" srcId="{0B27E6BE-A2B2-4068-8CCF-82883A525E57}" destId="{600665DC-E30A-43F5-BFB1-49F8F2114AE1}" srcOrd="0" destOrd="0" presId="urn:microsoft.com/office/officeart/2008/layout/HorizontalMultiLevelHierarchy#1"/>
    <dgm:cxn modelId="{97E05482-1050-4DAC-AD23-8A9ABB5E74C4}" type="presParOf" srcId="{0B27E6BE-A2B2-4068-8CCF-82883A525E57}" destId="{AD8384D4-6DBA-4C93-B41F-E94EB57B8E9B}" srcOrd="1" destOrd="0" presId="urn:microsoft.com/office/officeart/2008/layout/HorizontalMultiLevelHierarchy#1"/>
    <dgm:cxn modelId="{AC79737D-FDF1-49D8-B20C-820E37A57E94}" type="presParOf" srcId="{AD8384D4-6DBA-4C93-B41F-E94EB57B8E9B}" destId="{AB306546-2DC9-4575-837C-4AE1C46D9117}" srcOrd="0" destOrd="0" presId="urn:microsoft.com/office/officeart/2008/layout/HorizontalMultiLevelHierarchy#1"/>
    <dgm:cxn modelId="{A09FB195-9B3A-4484-96AF-7FEA2CACD63B}" type="presParOf" srcId="{AB306546-2DC9-4575-837C-4AE1C46D9117}" destId="{2C9AD11E-482D-47C0-9677-F83F3BE869F8}" srcOrd="0" destOrd="0" presId="urn:microsoft.com/office/officeart/2008/layout/HorizontalMultiLevelHierarchy#1"/>
    <dgm:cxn modelId="{A9A00394-0BFF-448B-93E1-BC2F72DC119F}" type="presParOf" srcId="{AD8384D4-6DBA-4C93-B41F-E94EB57B8E9B}" destId="{D1C2905A-694C-4F9D-BFDE-0F387D2DECCB}" srcOrd="1" destOrd="0" presId="urn:microsoft.com/office/officeart/2008/layout/HorizontalMultiLevelHierarchy#1"/>
    <dgm:cxn modelId="{B2337CC3-0E21-406F-9FFC-A3A2F6FBFA7A}" type="presParOf" srcId="{D1C2905A-694C-4F9D-BFDE-0F387D2DECCB}" destId="{33B553B1-B647-48B7-ADAF-8CCAAA0F8940}" srcOrd="0" destOrd="0" presId="urn:microsoft.com/office/officeart/2008/layout/HorizontalMultiLevelHierarchy#1"/>
    <dgm:cxn modelId="{450B63D2-BB66-48F8-8458-F683E6ADDC1A}" type="presParOf" srcId="{D1C2905A-694C-4F9D-BFDE-0F387D2DECCB}" destId="{C20145B9-29BB-47EC-9DDC-ABB62F364A1E}" srcOrd="1" destOrd="0" presId="urn:microsoft.com/office/officeart/2008/layout/HorizontalMultiLevelHierarchy#1"/>
    <dgm:cxn modelId="{E8743B33-3CB7-4D25-9D79-C49E57924803}" type="presParOf" srcId="{AD8384D4-6DBA-4C93-B41F-E94EB57B8E9B}" destId="{3862BF8E-FD6B-4E9E-94B6-AD2DB8FAAF4E}" srcOrd="2" destOrd="0" presId="urn:microsoft.com/office/officeart/2008/layout/HorizontalMultiLevelHierarchy#1"/>
    <dgm:cxn modelId="{975253F4-7E67-4730-8FD4-A1610DDEF2BA}" type="presParOf" srcId="{3862BF8E-FD6B-4E9E-94B6-AD2DB8FAAF4E}" destId="{7C21CAF0-D8DF-4018-9F46-41E554D5AF70}" srcOrd="0" destOrd="0" presId="urn:microsoft.com/office/officeart/2008/layout/HorizontalMultiLevelHierarchy#1"/>
    <dgm:cxn modelId="{20BB2CF3-B5DC-4C78-981D-BA3252913368}" type="presParOf" srcId="{AD8384D4-6DBA-4C93-B41F-E94EB57B8E9B}" destId="{9EDE173B-1B2F-45E6-88F7-7C844A4DD391}" srcOrd="3" destOrd="0" presId="urn:microsoft.com/office/officeart/2008/layout/HorizontalMultiLevelHierarchy#1"/>
    <dgm:cxn modelId="{5E8AFE98-59B6-4F78-A804-9314D9721162}" type="presParOf" srcId="{9EDE173B-1B2F-45E6-88F7-7C844A4DD391}" destId="{18D99710-91BC-4815-9031-B8CD8CC61310}" srcOrd="0" destOrd="0" presId="urn:microsoft.com/office/officeart/2008/layout/HorizontalMultiLevelHierarchy#1"/>
    <dgm:cxn modelId="{41A35984-6A76-4167-A144-5E823F83423B}" type="presParOf" srcId="{9EDE173B-1B2F-45E6-88F7-7C844A4DD391}" destId="{D7834617-6828-4FC4-AC1C-8D06F0FD4E51}" srcOrd="1" destOrd="0" presId="urn:microsoft.com/office/officeart/2008/layout/HorizontalMultiLevelHierarchy#1"/>
    <dgm:cxn modelId="{0E3706F8-9DC2-469E-A8E9-C140A9361E47}" type="presParOf" srcId="{AD8384D4-6DBA-4C93-B41F-E94EB57B8E9B}" destId="{2D392EB8-651F-4C4E-B3F9-8F5E4412BDBA}" srcOrd="4" destOrd="0" presId="urn:microsoft.com/office/officeart/2008/layout/HorizontalMultiLevelHierarchy#1"/>
    <dgm:cxn modelId="{252D4C3E-0AB2-45A4-B375-7B85C8A92CF1}" type="presParOf" srcId="{2D392EB8-651F-4C4E-B3F9-8F5E4412BDBA}" destId="{84E1B43B-F766-463C-9B48-746EACED1256}" srcOrd="0" destOrd="0" presId="urn:microsoft.com/office/officeart/2008/layout/HorizontalMultiLevelHierarchy#1"/>
    <dgm:cxn modelId="{2A633266-9268-4FC9-8A2D-04AD46C0A1F8}" type="presParOf" srcId="{AD8384D4-6DBA-4C93-B41F-E94EB57B8E9B}" destId="{9902484B-1CC8-4E7C-A6AC-8A6832724C03}" srcOrd="5" destOrd="0" presId="urn:microsoft.com/office/officeart/2008/layout/HorizontalMultiLevelHierarchy#1"/>
    <dgm:cxn modelId="{5814C8D7-20ED-407C-B729-21DCA3F3E5BE}" type="presParOf" srcId="{9902484B-1CC8-4E7C-A6AC-8A6832724C03}" destId="{B066FC80-96DA-4062-97C5-DD247D6A17B9}" srcOrd="0" destOrd="0" presId="urn:microsoft.com/office/officeart/2008/layout/HorizontalMultiLevelHierarchy#1"/>
    <dgm:cxn modelId="{CF61E9DC-71CA-41DB-86E9-5C4135B9DB79}" type="presParOf" srcId="{9902484B-1CC8-4E7C-A6AC-8A6832724C03}" destId="{65EC09A9-D0B1-4EBF-8AEE-6D74EEBCD1AA}" srcOrd="1" destOrd="0" presId="urn:microsoft.com/office/officeart/2008/layout/HorizontalMultiLevelHierarchy#1"/>
    <dgm:cxn modelId="{ED1A6B05-0BCF-4DFA-8344-407CC45BFFE9}" type="presParOf" srcId="{AD8384D4-6DBA-4C93-B41F-E94EB57B8E9B}" destId="{3EAFDEA4-389A-4BEA-88FB-CF1BC394B891}" srcOrd="6" destOrd="0" presId="urn:microsoft.com/office/officeart/2008/layout/HorizontalMultiLevelHierarchy#1"/>
    <dgm:cxn modelId="{9D4E74BC-DCB3-4D0F-93DD-FB6C7D3BCE5E}" type="presParOf" srcId="{3EAFDEA4-389A-4BEA-88FB-CF1BC394B891}" destId="{E75640BF-6141-4BD3-91FD-299193C080E6}" srcOrd="0" destOrd="0" presId="urn:microsoft.com/office/officeart/2008/layout/HorizontalMultiLevelHierarchy#1"/>
    <dgm:cxn modelId="{2D5805E8-8CDD-4C26-B0D5-7DB8A2361D3C}" type="presParOf" srcId="{AD8384D4-6DBA-4C93-B41F-E94EB57B8E9B}" destId="{D5E98D14-E5CB-4428-B4C8-2C962C8DA9C5}" srcOrd="7" destOrd="0" presId="urn:microsoft.com/office/officeart/2008/layout/HorizontalMultiLevelHierarchy#1"/>
    <dgm:cxn modelId="{4CE93C40-94D6-4BDF-85CD-301B96DD10C4}" type="presParOf" srcId="{D5E98D14-E5CB-4428-B4C8-2C962C8DA9C5}" destId="{EE0C53E6-1417-46B2-B06D-084F996447B5}" srcOrd="0" destOrd="0" presId="urn:microsoft.com/office/officeart/2008/layout/HorizontalMultiLevelHierarchy#1"/>
    <dgm:cxn modelId="{CFCB0FAE-C7B0-4BD1-B326-36542435E840}" type="presParOf" srcId="{D5E98D14-E5CB-4428-B4C8-2C962C8DA9C5}" destId="{18A35159-036D-498F-9907-D926F01F97D6}" srcOrd="1" destOrd="0" presId="urn:microsoft.com/office/officeart/2008/layout/HorizontalMultiLevelHierarchy#1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4F90CA-A67B-4F54-9584-AD707B028859}" type="doc">
      <dgm:prSet loTypeId="urn:microsoft.com/office/officeart/2005/8/layout/list1#1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6E206AB9-0CE6-4303-B7CF-3E4E26220C2F}">
      <dgm:prSet phldrT="[Текст]" custT="1"/>
      <dgm:spPr>
        <a:solidFill>
          <a:schemeClr val="bg1"/>
        </a:solidFill>
        <a:ln>
          <a:solidFill>
            <a:srgbClr val="FCC015"/>
          </a:solidFill>
        </a:ln>
      </dgm:spPr>
      <dgm:t>
        <a:bodyPr/>
        <a:lstStyle/>
        <a:p>
          <a:pPr algn="just"/>
          <a:r>
            <a:rPr lang="ru-RU" sz="1200" b="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трудоустройство в соответствии с полученной специальностью (направлением специальности, специализацией) и присвоенной квалификацией</a:t>
          </a:r>
          <a:endParaRPr lang="ru-RU" sz="1200" b="0" dirty="0"/>
        </a:p>
      </dgm:t>
    </dgm:pt>
    <dgm:pt modelId="{5BB2A983-8D2F-4CDC-BFAF-D6B67ADE92D5}" type="parTrans" cxnId="{F7AEF3F3-7998-45FA-A9FB-A7854BC73F19}">
      <dgm:prSet/>
      <dgm:spPr/>
      <dgm:t>
        <a:bodyPr/>
        <a:lstStyle/>
        <a:p>
          <a:endParaRPr lang="ru-RU"/>
        </a:p>
      </dgm:t>
    </dgm:pt>
    <dgm:pt modelId="{3940DB6B-EADC-4832-BF07-2822CEB949E5}" type="sibTrans" cxnId="{F7AEF3F3-7998-45FA-A9FB-A7854BC73F19}">
      <dgm:prSet/>
      <dgm:spPr/>
      <dgm:t>
        <a:bodyPr/>
        <a:lstStyle/>
        <a:p>
          <a:endParaRPr lang="ru-RU"/>
        </a:p>
      </dgm:t>
    </dgm:pt>
    <dgm:pt modelId="{163600B8-2CAA-4B5D-911E-E59A751B46C1}">
      <dgm:prSet phldrT="[Текст]" custT="1"/>
      <dgm:spPr>
        <a:solidFill>
          <a:schemeClr val="bg1"/>
        </a:solidFill>
        <a:ln>
          <a:solidFill>
            <a:srgbClr val="FCC015"/>
          </a:solidFill>
        </a:ln>
      </dgm:spPr>
      <dgm:t>
        <a:bodyPr/>
        <a:lstStyle/>
        <a:p>
          <a:pPr algn="just"/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отдых продолжительностью 31 </a:t>
          </a:r>
          <a:r>
            <a:rPr lang="ru-RU" sz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к.д</a:t>
          </a:r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., а выпускникам, направленным для работы в качестве педагогических работников, - 45 </a:t>
          </a:r>
          <a:r>
            <a:rPr lang="ru-RU" sz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к.д</a:t>
          </a:r>
          <a:r>
            <a: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endParaRPr lang="ru-RU" sz="1200" dirty="0"/>
        </a:p>
      </dgm:t>
    </dgm:pt>
    <dgm:pt modelId="{B3D2260A-E382-447B-B610-64A1A6C2CAED}" type="parTrans" cxnId="{09568354-8550-40B8-8BEB-A29E50789580}">
      <dgm:prSet/>
      <dgm:spPr/>
      <dgm:t>
        <a:bodyPr/>
        <a:lstStyle/>
        <a:p>
          <a:endParaRPr lang="ru-RU"/>
        </a:p>
      </dgm:t>
    </dgm:pt>
    <dgm:pt modelId="{A5E18FF9-CA48-4713-8CB4-022F627244A4}" type="sibTrans" cxnId="{09568354-8550-40B8-8BEB-A29E50789580}">
      <dgm:prSet/>
      <dgm:spPr/>
      <dgm:t>
        <a:bodyPr/>
        <a:lstStyle/>
        <a:p>
          <a:endParaRPr lang="ru-RU"/>
        </a:p>
      </dgm:t>
    </dgm:pt>
    <dgm:pt modelId="{76AF95B7-4B1A-404D-9FDF-B30B802DDCF9}" type="pres">
      <dgm:prSet presAssocID="{F04F90CA-A67B-4F54-9584-AD707B0288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C0021E-1105-4A4E-92D9-AE4F4CDCDD92}" type="pres">
      <dgm:prSet presAssocID="{6E206AB9-0CE6-4303-B7CF-3E4E26220C2F}" presName="parentLin" presStyleCnt="0"/>
      <dgm:spPr/>
    </dgm:pt>
    <dgm:pt modelId="{3512D9D0-6658-4C61-A881-6CF1D0109263}" type="pres">
      <dgm:prSet presAssocID="{6E206AB9-0CE6-4303-B7CF-3E4E26220C2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7CBBFCA-5148-4697-8AAC-C1298C86BA2B}" type="pres">
      <dgm:prSet presAssocID="{6E206AB9-0CE6-4303-B7CF-3E4E26220C2F}" presName="parentText" presStyleLbl="node1" presStyleIdx="0" presStyleCnt="2" custScaleX="1326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BA663-39C7-40B6-AFA4-F7AA4EB1C54A}" type="pres">
      <dgm:prSet presAssocID="{6E206AB9-0CE6-4303-B7CF-3E4E26220C2F}" presName="negativeSpace" presStyleCnt="0"/>
      <dgm:spPr/>
    </dgm:pt>
    <dgm:pt modelId="{9D9E0D4B-4F6D-45D1-9872-1C3DF21A9DBA}" type="pres">
      <dgm:prSet presAssocID="{6E206AB9-0CE6-4303-B7CF-3E4E26220C2F}" presName="childText" presStyleLbl="conFgAcc1" presStyleIdx="0" presStyleCnt="2">
        <dgm:presLayoutVars>
          <dgm:bulletEnabled val="1"/>
        </dgm:presLayoutVars>
      </dgm:prSet>
      <dgm:spPr/>
    </dgm:pt>
    <dgm:pt modelId="{1CDEADC2-3B9E-4970-96F3-BE9D5B383006}" type="pres">
      <dgm:prSet presAssocID="{3940DB6B-EADC-4832-BF07-2822CEB949E5}" presName="spaceBetweenRectangles" presStyleCnt="0"/>
      <dgm:spPr/>
    </dgm:pt>
    <dgm:pt modelId="{431120BC-1054-4D57-9519-470A56DF60A5}" type="pres">
      <dgm:prSet presAssocID="{163600B8-2CAA-4B5D-911E-E59A751B46C1}" presName="parentLin" presStyleCnt="0"/>
      <dgm:spPr/>
    </dgm:pt>
    <dgm:pt modelId="{5B36F6A1-D41B-4CFE-B974-3B373D6EB5D8}" type="pres">
      <dgm:prSet presAssocID="{163600B8-2CAA-4B5D-911E-E59A751B46C1}" presName="parentLeftMargin" presStyleLbl="node1" presStyleIdx="0" presStyleCnt="2" custScaleX="131521"/>
      <dgm:spPr/>
      <dgm:t>
        <a:bodyPr/>
        <a:lstStyle/>
        <a:p>
          <a:endParaRPr lang="ru-RU"/>
        </a:p>
      </dgm:t>
    </dgm:pt>
    <dgm:pt modelId="{D66699C2-C45B-4235-B37C-7059C6B78148}" type="pres">
      <dgm:prSet presAssocID="{163600B8-2CAA-4B5D-911E-E59A751B46C1}" presName="parentText" presStyleLbl="node1" presStyleIdx="1" presStyleCnt="2" custScaleX="133017" custLinFactNeighborX="-31980" custLinFactNeighborY="-37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4A503-C4A5-4C24-8C53-15CCED218265}" type="pres">
      <dgm:prSet presAssocID="{163600B8-2CAA-4B5D-911E-E59A751B46C1}" presName="negativeSpace" presStyleCnt="0"/>
      <dgm:spPr/>
    </dgm:pt>
    <dgm:pt modelId="{71824EBE-2D41-424B-94E2-1EE0152A7671}" type="pres">
      <dgm:prSet presAssocID="{163600B8-2CAA-4B5D-911E-E59A751B46C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83DDBEE-2AA9-4355-AD84-E96803127CCE}" type="presOf" srcId="{6E206AB9-0CE6-4303-B7CF-3E4E26220C2F}" destId="{37CBBFCA-5148-4697-8AAC-C1298C86BA2B}" srcOrd="1" destOrd="0" presId="urn:microsoft.com/office/officeart/2005/8/layout/list1#1"/>
    <dgm:cxn modelId="{090152C3-4F3D-4EF1-A7D3-FA0EF5E01AA7}" type="presOf" srcId="{163600B8-2CAA-4B5D-911E-E59A751B46C1}" destId="{D66699C2-C45B-4235-B37C-7059C6B78148}" srcOrd="1" destOrd="0" presId="urn:microsoft.com/office/officeart/2005/8/layout/list1#1"/>
    <dgm:cxn modelId="{C9CF1F4A-84F8-4664-8CDA-01E2F32AD54C}" type="presOf" srcId="{163600B8-2CAA-4B5D-911E-E59A751B46C1}" destId="{5B36F6A1-D41B-4CFE-B974-3B373D6EB5D8}" srcOrd="0" destOrd="0" presId="urn:microsoft.com/office/officeart/2005/8/layout/list1#1"/>
    <dgm:cxn modelId="{F7AEF3F3-7998-45FA-A9FB-A7854BC73F19}" srcId="{F04F90CA-A67B-4F54-9584-AD707B028859}" destId="{6E206AB9-0CE6-4303-B7CF-3E4E26220C2F}" srcOrd="0" destOrd="0" parTransId="{5BB2A983-8D2F-4CDC-BFAF-D6B67ADE92D5}" sibTransId="{3940DB6B-EADC-4832-BF07-2822CEB949E5}"/>
    <dgm:cxn modelId="{A12707EE-2743-4292-8CB4-4C7E1FB2342A}" type="presOf" srcId="{6E206AB9-0CE6-4303-B7CF-3E4E26220C2F}" destId="{3512D9D0-6658-4C61-A881-6CF1D0109263}" srcOrd="0" destOrd="0" presId="urn:microsoft.com/office/officeart/2005/8/layout/list1#1"/>
    <dgm:cxn modelId="{89B5B25A-2B80-4215-BCBA-F5295C2096A1}" type="presOf" srcId="{F04F90CA-A67B-4F54-9584-AD707B028859}" destId="{76AF95B7-4B1A-404D-9FDF-B30B802DDCF9}" srcOrd="0" destOrd="0" presId="urn:microsoft.com/office/officeart/2005/8/layout/list1#1"/>
    <dgm:cxn modelId="{09568354-8550-40B8-8BEB-A29E50789580}" srcId="{F04F90CA-A67B-4F54-9584-AD707B028859}" destId="{163600B8-2CAA-4B5D-911E-E59A751B46C1}" srcOrd="1" destOrd="0" parTransId="{B3D2260A-E382-447B-B610-64A1A6C2CAED}" sibTransId="{A5E18FF9-CA48-4713-8CB4-022F627244A4}"/>
    <dgm:cxn modelId="{8AC3BCB6-687E-4DE9-9CC8-E2A3AE8487A0}" type="presParOf" srcId="{76AF95B7-4B1A-404D-9FDF-B30B802DDCF9}" destId="{2EC0021E-1105-4A4E-92D9-AE4F4CDCDD92}" srcOrd="0" destOrd="0" presId="urn:microsoft.com/office/officeart/2005/8/layout/list1#1"/>
    <dgm:cxn modelId="{EF724B93-0B86-4D0A-99DA-680BF78934EA}" type="presParOf" srcId="{2EC0021E-1105-4A4E-92D9-AE4F4CDCDD92}" destId="{3512D9D0-6658-4C61-A881-6CF1D0109263}" srcOrd="0" destOrd="0" presId="urn:microsoft.com/office/officeart/2005/8/layout/list1#1"/>
    <dgm:cxn modelId="{B37ED211-E5BC-4EAC-B7D6-D41117892628}" type="presParOf" srcId="{2EC0021E-1105-4A4E-92D9-AE4F4CDCDD92}" destId="{37CBBFCA-5148-4697-8AAC-C1298C86BA2B}" srcOrd="1" destOrd="0" presId="urn:microsoft.com/office/officeart/2005/8/layout/list1#1"/>
    <dgm:cxn modelId="{7C3FD01D-320F-4511-976A-24ECBD85B978}" type="presParOf" srcId="{76AF95B7-4B1A-404D-9FDF-B30B802DDCF9}" destId="{99BBA663-39C7-40B6-AFA4-F7AA4EB1C54A}" srcOrd="1" destOrd="0" presId="urn:microsoft.com/office/officeart/2005/8/layout/list1#1"/>
    <dgm:cxn modelId="{9E478F22-643C-4C46-A7DE-3568F4F1326C}" type="presParOf" srcId="{76AF95B7-4B1A-404D-9FDF-B30B802DDCF9}" destId="{9D9E0D4B-4F6D-45D1-9872-1C3DF21A9DBA}" srcOrd="2" destOrd="0" presId="urn:microsoft.com/office/officeart/2005/8/layout/list1#1"/>
    <dgm:cxn modelId="{83433948-C5F9-452E-BCBC-550AEC1F7BA7}" type="presParOf" srcId="{76AF95B7-4B1A-404D-9FDF-B30B802DDCF9}" destId="{1CDEADC2-3B9E-4970-96F3-BE9D5B383006}" srcOrd="3" destOrd="0" presId="urn:microsoft.com/office/officeart/2005/8/layout/list1#1"/>
    <dgm:cxn modelId="{2E0D5EC0-4FB0-4ABF-B0E1-54C1219E8749}" type="presParOf" srcId="{76AF95B7-4B1A-404D-9FDF-B30B802DDCF9}" destId="{431120BC-1054-4D57-9519-470A56DF60A5}" srcOrd="4" destOrd="0" presId="urn:microsoft.com/office/officeart/2005/8/layout/list1#1"/>
    <dgm:cxn modelId="{5FADF5D9-07D8-4088-820F-79622DD43510}" type="presParOf" srcId="{431120BC-1054-4D57-9519-470A56DF60A5}" destId="{5B36F6A1-D41B-4CFE-B974-3B373D6EB5D8}" srcOrd="0" destOrd="0" presId="urn:microsoft.com/office/officeart/2005/8/layout/list1#1"/>
    <dgm:cxn modelId="{E2070743-C2DF-4B92-B954-94588267ED83}" type="presParOf" srcId="{431120BC-1054-4D57-9519-470A56DF60A5}" destId="{D66699C2-C45B-4235-B37C-7059C6B78148}" srcOrd="1" destOrd="0" presId="urn:microsoft.com/office/officeart/2005/8/layout/list1#1"/>
    <dgm:cxn modelId="{304C5DE6-1832-4CB9-9417-7370A5D8463F}" type="presParOf" srcId="{76AF95B7-4B1A-404D-9FDF-B30B802DDCF9}" destId="{D784A503-C4A5-4C24-8C53-15CCED218265}" srcOrd="5" destOrd="0" presId="urn:microsoft.com/office/officeart/2005/8/layout/list1#1"/>
    <dgm:cxn modelId="{7666498D-D008-42D5-B825-6DDA8EBC2A44}" type="presParOf" srcId="{76AF95B7-4B1A-404D-9FDF-B30B802DDCF9}" destId="{71824EBE-2D41-424B-94E2-1EE0152A7671}" srcOrd="6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446710-A795-4F42-BB7E-7BB62BD66160}">
      <dsp:nvSpPr>
        <dsp:cNvPr id="0" name=""/>
        <dsp:cNvSpPr/>
      </dsp:nvSpPr>
      <dsp:spPr>
        <a:xfrm rot="5400000">
          <a:off x="-163572" y="166253"/>
          <a:ext cx="1090483" cy="763338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</a:t>
          </a:r>
          <a:endParaRPr lang="ru-RU" sz="2100" kern="1200" dirty="0"/>
        </a:p>
      </dsp:txBody>
      <dsp:txXfrm rot="5400000">
        <a:off x="-163572" y="166253"/>
        <a:ext cx="1090483" cy="763338"/>
      </dsp:txXfrm>
    </dsp:sp>
    <dsp:sp modelId="{ED9B06BB-B6BF-4541-92A3-F5179348B57A}">
      <dsp:nvSpPr>
        <dsp:cNvPr id="0" name=""/>
        <dsp:cNvSpPr/>
      </dsp:nvSpPr>
      <dsp:spPr>
        <a:xfrm rot="5400000">
          <a:off x="5904812" y="-5138792"/>
          <a:ext cx="708813" cy="10991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Проверить диплом или иной документ об образовании (п. 3 ч. 1 ст. 26 ТК)</a:t>
          </a:r>
          <a:endParaRPr lang="ru-RU" sz="2200" kern="1200" dirty="0"/>
        </a:p>
      </dsp:txBody>
      <dsp:txXfrm rot="5400000">
        <a:off x="5904812" y="-5138792"/>
        <a:ext cx="708813" cy="10991761"/>
      </dsp:txXfrm>
    </dsp:sp>
    <dsp:sp modelId="{6CE2717C-69DF-4B57-B9F0-EE2E9C3FBD6A}">
      <dsp:nvSpPr>
        <dsp:cNvPr id="0" name=""/>
        <dsp:cNvSpPr/>
      </dsp:nvSpPr>
      <dsp:spPr>
        <a:xfrm rot="5400000">
          <a:off x="-163572" y="1053178"/>
          <a:ext cx="1090483" cy="763338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</a:t>
          </a:r>
          <a:endParaRPr lang="ru-RU" sz="2100" kern="1200" dirty="0"/>
        </a:p>
      </dsp:txBody>
      <dsp:txXfrm rot="5400000">
        <a:off x="-163572" y="1053178"/>
        <a:ext cx="1090483" cy="763338"/>
      </dsp:txXfrm>
    </dsp:sp>
    <dsp:sp modelId="{1981506C-A913-48A8-931E-6CDF4132A694}">
      <dsp:nvSpPr>
        <dsp:cNvPr id="0" name=""/>
        <dsp:cNvSpPr/>
      </dsp:nvSpPr>
      <dsp:spPr>
        <a:xfrm rot="5400000">
          <a:off x="5904812" y="-4251867"/>
          <a:ext cx="708813" cy="10991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Потребовать свидетельство о направлении на работу или справку о самостоятельном трудоустройстве (при необходимости)</a:t>
          </a:r>
          <a:endParaRPr lang="ru-RU" sz="2200" kern="1200" dirty="0"/>
        </a:p>
      </dsp:txBody>
      <dsp:txXfrm rot="5400000">
        <a:off x="5904812" y="-4251867"/>
        <a:ext cx="708813" cy="10991761"/>
      </dsp:txXfrm>
    </dsp:sp>
    <dsp:sp modelId="{9B34F048-02E3-4619-9FCE-B610DC0EC295}">
      <dsp:nvSpPr>
        <dsp:cNvPr id="0" name=""/>
        <dsp:cNvSpPr/>
      </dsp:nvSpPr>
      <dsp:spPr>
        <a:xfrm rot="5400000">
          <a:off x="-163572" y="1940103"/>
          <a:ext cx="1090483" cy="763338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</a:t>
          </a:r>
          <a:endParaRPr lang="ru-RU" sz="2100" kern="1200" dirty="0"/>
        </a:p>
      </dsp:txBody>
      <dsp:txXfrm rot="5400000">
        <a:off x="-163572" y="1940103"/>
        <a:ext cx="1090483" cy="763338"/>
      </dsp:txXfrm>
    </dsp:sp>
    <dsp:sp modelId="{BAC2EEAA-25BE-4683-9576-9DE26AECDBEE}">
      <dsp:nvSpPr>
        <dsp:cNvPr id="0" name=""/>
        <dsp:cNvSpPr/>
      </dsp:nvSpPr>
      <dsp:spPr>
        <a:xfrm rot="5400000">
          <a:off x="5904812" y="-3364943"/>
          <a:ext cx="708813" cy="10991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Определить, является ли выпускник молодым специалистом</a:t>
          </a:r>
          <a:endParaRPr lang="ru-RU" sz="2200" kern="1200" dirty="0"/>
        </a:p>
      </dsp:txBody>
      <dsp:txXfrm rot="5400000">
        <a:off x="5904812" y="-3364943"/>
        <a:ext cx="708813" cy="109917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446710-A795-4F42-BB7E-7BB62BD66160}">
      <dsp:nvSpPr>
        <dsp:cNvPr id="0" name=""/>
        <dsp:cNvSpPr/>
      </dsp:nvSpPr>
      <dsp:spPr>
        <a:xfrm rot="5400000">
          <a:off x="-166801" y="167526"/>
          <a:ext cx="1112010" cy="778407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</a:t>
          </a:r>
          <a:endParaRPr lang="ru-RU" sz="2100" kern="1200" dirty="0"/>
        </a:p>
      </dsp:txBody>
      <dsp:txXfrm rot="5400000">
        <a:off x="-166801" y="167526"/>
        <a:ext cx="1112010" cy="778407"/>
      </dsp:txXfrm>
    </dsp:sp>
    <dsp:sp modelId="{ED9B06BB-B6BF-4541-92A3-F5179348B57A}">
      <dsp:nvSpPr>
        <dsp:cNvPr id="0" name=""/>
        <dsp:cNvSpPr/>
      </dsp:nvSpPr>
      <dsp:spPr>
        <a:xfrm rot="5400000">
          <a:off x="5918289" y="-5139157"/>
          <a:ext cx="722806" cy="11002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Заключить в установленном порядке трудовой договор (ст. 18, 19 ТК)</a:t>
          </a:r>
          <a:endParaRPr lang="ru-RU" sz="2200" kern="1200" dirty="0"/>
        </a:p>
      </dsp:txBody>
      <dsp:txXfrm rot="5400000">
        <a:off x="5918289" y="-5139157"/>
        <a:ext cx="722806" cy="11002571"/>
      </dsp:txXfrm>
    </dsp:sp>
    <dsp:sp modelId="{6CE2717C-69DF-4B57-B9F0-EE2E9C3FBD6A}">
      <dsp:nvSpPr>
        <dsp:cNvPr id="0" name=""/>
        <dsp:cNvSpPr/>
      </dsp:nvSpPr>
      <dsp:spPr>
        <a:xfrm rot="5400000">
          <a:off x="-166801" y="1076303"/>
          <a:ext cx="1112010" cy="778407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5</a:t>
          </a:r>
          <a:endParaRPr lang="ru-RU" sz="2100" kern="1200" dirty="0"/>
        </a:p>
      </dsp:txBody>
      <dsp:txXfrm rot="5400000">
        <a:off x="-166801" y="1076303"/>
        <a:ext cx="1112010" cy="778407"/>
      </dsp:txXfrm>
    </dsp:sp>
    <dsp:sp modelId="{1981506C-A913-48A8-931E-6CDF4132A694}">
      <dsp:nvSpPr>
        <dsp:cNvPr id="0" name=""/>
        <dsp:cNvSpPr/>
      </dsp:nvSpPr>
      <dsp:spPr>
        <a:xfrm rot="5400000">
          <a:off x="5918289" y="-4230380"/>
          <a:ext cx="722806" cy="11002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Уведомить учреждение образования</a:t>
          </a:r>
          <a:endParaRPr lang="ru-RU" sz="2200" kern="1200" dirty="0"/>
        </a:p>
      </dsp:txBody>
      <dsp:txXfrm rot="5400000">
        <a:off x="5918289" y="-4230380"/>
        <a:ext cx="722806" cy="11002571"/>
      </dsp:txXfrm>
    </dsp:sp>
    <dsp:sp modelId="{9B34F048-02E3-4619-9FCE-B610DC0EC295}">
      <dsp:nvSpPr>
        <dsp:cNvPr id="0" name=""/>
        <dsp:cNvSpPr/>
      </dsp:nvSpPr>
      <dsp:spPr>
        <a:xfrm rot="5400000">
          <a:off x="-166801" y="1985079"/>
          <a:ext cx="1112010" cy="778407"/>
        </a:xfrm>
        <a:prstGeom prst="chevron">
          <a:avLst/>
        </a:prstGeom>
        <a:solidFill>
          <a:srgbClr val="33CC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6</a:t>
          </a:r>
          <a:endParaRPr lang="ru-RU" sz="2100" kern="1200" dirty="0"/>
        </a:p>
      </dsp:txBody>
      <dsp:txXfrm rot="5400000">
        <a:off x="-166801" y="1985079"/>
        <a:ext cx="1112010" cy="778407"/>
      </dsp:txXfrm>
    </dsp:sp>
    <dsp:sp modelId="{BAC2EEAA-25BE-4683-9576-9DE26AECDBEE}">
      <dsp:nvSpPr>
        <dsp:cNvPr id="0" name=""/>
        <dsp:cNvSpPr/>
      </dsp:nvSpPr>
      <dsp:spPr>
        <a:xfrm rot="5400000">
          <a:off x="5918289" y="-3321604"/>
          <a:ext cx="722806" cy="11002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Выплатить причитающиеся суммы и (или) предоставить соответствующие гарантии</a:t>
          </a:r>
          <a:endParaRPr lang="ru-RU" sz="2200" kern="1200" dirty="0"/>
        </a:p>
      </dsp:txBody>
      <dsp:txXfrm rot="5400000">
        <a:off x="5918289" y="-3321604"/>
        <a:ext cx="722806" cy="110025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B75D91-26FD-47E8-B467-F67260F26EA7}">
      <dsp:nvSpPr>
        <dsp:cNvPr id="0" name=""/>
        <dsp:cNvSpPr/>
      </dsp:nvSpPr>
      <dsp:spPr>
        <a:xfrm>
          <a:off x="0" y="0"/>
          <a:ext cx="462445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C8978-127D-4AD8-A4A4-098729D1AAD1}">
      <dsp:nvSpPr>
        <dsp:cNvPr id="0" name=""/>
        <dsp:cNvSpPr/>
      </dsp:nvSpPr>
      <dsp:spPr>
        <a:xfrm>
          <a:off x="0" y="810"/>
          <a:ext cx="924890" cy="165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Размер:</a:t>
          </a:r>
          <a:endParaRPr lang="ru-RU" sz="1800" kern="1200" dirty="0"/>
        </a:p>
      </dsp:txBody>
      <dsp:txXfrm>
        <a:off x="0" y="810"/>
        <a:ext cx="924890" cy="1658197"/>
      </dsp:txXfrm>
    </dsp:sp>
    <dsp:sp modelId="{B4EF36E0-5771-4A58-A3BC-61F9262F88C4}">
      <dsp:nvSpPr>
        <dsp:cNvPr id="0" name=""/>
        <dsp:cNvSpPr/>
      </dsp:nvSpPr>
      <dsp:spPr>
        <a:xfrm>
          <a:off x="994257" y="83720"/>
          <a:ext cx="3630196" cy="544220"/>
        </a:xfrm>
        <a:prstGeom prst="rect">
          <a:avLst/>
        </a:prstGeom>
        <a:solidFill>
          <a:srgbClr val="FCC015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молодым специалистам - </a:t>
          </a:r>
          <a:r>
            <a:rPr lang="ru-RU" sz="1200" i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в размере месячной стипендии</a:t>
          </a: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, назначенной им в последнем перед выпуском семестре (полугодии)</a:t>
          </a:r>
          <a:endParaRPr lang="ru-RU" sz="1200" kern="1200" dirty="0">
            <a:solidFill>
              <a:schemeClr val="tx1">
                <a:lumMod val="65000"/>
                <a:lumOff val="3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994257" y="83720"/>
        <a:ext cx="3630196" cy="544220"/>
      </dsp:txXfrm>
    </dsp:sp>
    <dsp:sp modelId="{49AADE56-7532-4DBF-956E-6BFD5A76FCCA}">
      <dsp:nvSpPr>
        <dsp:cNvPr id="0" name=""/>
        <dsp:cNvSpPr/>
      </dsp:nvSpPr>
      <dsp:spPr>
        <a:xfrm>
          <a:off x="924890" y="627940"/>
          <a:ext cx="369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6E066-3077-4770-996D-467DE2B20812}">
      <dsp:nvSpPr>
        <dsp:cNvPr id="0" name=""/>
        <dsp:cNvSpPr/>
      </dsp:nvSpPr>
      <dsp:spPr>
        <a:xfrm>
          <a:off x="994257" y="710850"/>
          <a:ext cx="3630196" cy="747366"/>
        </a:xfrm>
        <a:prstGeom prst="rect">
          <a:avLst/>
        </a:prstGeom>
        <a:solidFill>
          <a:srgbClr val="FCC015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молодым рабочим (служащим) (ПТО) - </a:t>
          </a:r>
          <a:r>
            <a:rPr lang="ru-RU" sz="1200" i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из расчета тарифной ставки</a:t>
          </a: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 по присвоенной им квалификации (разряду, классу, категории) </a:t>
          </a:r>
          <a:r>
            <a:rPr lang="ru-RU" sz="1200" i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или соответствующего оклада</a:t>
          </a:r>
          <a:endParaRPr lang="ru-RU" sz="1200" i="1" kern="1200" dirty="0">
            <a:solidFill>
              <a:schemeClr val="tx1">
                <a:lumMod val="65000"/>
                <a:lumOff val="3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994257" y="710850"/>
        <a:ext cx="3630196" cy="747366"/>
      </dsp:txXfrm>
    </dsp:sp>
    <dsp:sp modelId="{3BB0F4A3-A170-4AC7-AA02-C5130F4BECB6}">
      <dsp:nvSpPr>
        <dsp:cNvPr id="0" name=""/>
        <dsp:cNvSpPr/>
      </dsp:nvSpPr>
      <dsp:spPr>
        <a:xfrm>
          <a:off x="924890" y="1458216"/>
          <a:ext cx="36995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AFDEA4-389A-4BEA-88FB-CF1BC394B891}">
      <dsp:nvSpPr>
        <dsp:cNvPr id="0" name=""/>
        <dsp:cNvSpPr/>
      </dsp:nvSpPr>
      <dsp:spPr>
        <a:xfrm>
          <a:off x="1045680" y="1247976"/>
          <a:ext cx="344039" cy="901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2019" y="0"/>
              </a:lnTo>
              <a:lnTo>
                <a:pt x="172019" y="901620"/>
              </a:lnTo>
              <a:lnTo>
                <a:pt x="344039" y="901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3574" y="1674661"/>
        <a:ext cx="48251" cy="48251"/>
      </dsp:txXfrm>
    </dsp:sp>
    <dsp:sp modelId="{2D392EB8-651F-4C4E-B3F9-8F5E4412BDBA}">
      <dsp:nvSpPr>
        <dsp:cNvPr id="0" name=""/>
        <dsp:cNvSpPr/>
      </dsp:nvSpPr>
      <dsp:spPr>
        <a:xfrm>
          <a:off x="1045680" y="1247976"/>
          <a:ext cx="344039" cy="398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2019" y="0"/>
              </a:lnTo>
              <a:lnTo>
                <a:pt x="172019" y="398319"/>
              </a:lnTo>
              <a:lnTo>
                <a:pt x="344039" y="3983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04541" y="1433978"/>
        <a:ext cx="26316" cy="26316"/>
      </dsp:txXfrm>
    </dsp:sp>
    <dsp:sp modelId="{3862BF8E-FD6B-4E9E-94B6-AD2DB8FAAF4E}">
      <dsp:nvSpPr>
        <dsp:cNvPr id="0" name=""/>
        <dsp:cNvSpPr/>
      </dsp:nvSpPr>
      <dsp:spPr>
        <a:xfrm>
          <a:off x="1045680" y="1040491"/>
          <a:ext cx="344039" cy="207485"/>
        </a:xfrm>
        <a:custGeom>
          <a:avLst/>
          <a:gdLst/>
          <a:ahLst/>
          <a:cxnLst/>
          <a:rect l="0" t="0" r="0" b="0"/>
          <a:pathLst>
            <a:path>
              <a:moveTo>
                <a:pt x="0" y="207485"/>
              </a:moveTo>
              <a:lnTo>
                <a:pt x="172019" y="207485"/>
              </a:lnTo>
              <a:lnTo>
                <a:pt x="172019" y="0"/>
              </a:lnTo>
              <a:lnTo>
                <a:pt x="3440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07655" y="1134189"/>
        <a:ext cx="20088" cy="20088"/>
      </dsp:txXfrm>
    </dsp:sp>
    <dsp:sp modelId="{AB306546-2DC9-4575-837C-4AE1C46D9117}">
      <dsp:nvSpPr>
        <dsp:cNvPr id="0" name=""/>
        <dsp:cNvSpPr/>
      </dsp:nvSpPr>
      <dsp:spPr>
        <a:xfrm>
          <a:off x="1045680" y="346355"/>
          <a:ext cx="344039" cy="901620"/>
        </a:xfrm>
        <a:custGeom>
          <a:avLst/>
          <a:gdLst/>
          <a:ahLst/>
          <a:cxnLst/>
          <a:rect l="0" t="0" r="0" b="0"/>
          <a:pathLst>
            <a:path>
              <a:moveTo>
                <a:pt x="0" y="901620"/>
              </a:moveTo>
              <a:lnTo>
                <a:pt x="172019" y="901620"/>
              </a:lnTo>
              <a:lnTo>
                <a:pt x="172019" y="0"/>
              </a:lnTo>
              <a:lnTo>
                <a:pt x="3440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3574" y="773040"/>
        <a:ext cx="48251" cy="48251"/>
      </dsp:txXfrm>
    </dsp:sp>
    <dsp:sp modelId="{600665DC-E30A-43F5-BFB1-49F8F2114AE1}">
      <dsp:nvSpPr>
        <dsp:cNvPr id="0" name=""/>
        <dsp:cNvSpPr/>
      </dsp:nvSpPr>
      <dsp:spPr>
        <a:xfrm>
          <a:off x="0" y="759986"/>
          <a:ext cx="1115381" cy="975979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КОМПЕНСАЦИЯ В СВЯЗИ С ПЕРЕЕЗДОМ В ДРУГУЮ МЕСТНОСТЬ</a:t>
          </a:r>
          <a:endParaRPr lang="ru-RU" sz="12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0" y="759986"/>
        <a:ext cx="1115381" cy="975979"/>
      </dsp:txXfrm>
    </dsp:sp>
    <dsp:sp modelId="{33B553B1-B647-48B7-ADAF-8CCAAA0F8940}">
      <dsp:nvSpPr>
        <dsp:cNvPr id="0" name=""/>
        <dsp:cNvSpPr/>
      </dsp:nvSpPr>
      <dsp:spPr>
        <a:xfrm>
          <a:off x="1389719" y="109703"/>
          <a:ext cx="4241238" cy="47330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CC01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Стоимость проезда, в </a:t>
          </a:r>
          <a:r>
            <a:rPr lang="ru-RU" sz="11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т.ч</a:t>
          </a:r>
          <a:r>
            <a:rPr lang="ru-RU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. членов семьи (муж, жена, дети и родители обоих супругов, находящиеся на их иждивении и проживающие вместе с ними), аналогично командировкам</a:t>
          </a:r>
          <a:r>
            <a:rPr lang="en-US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</a:t>
          </a:r>
          <a:r>
            <a:rPr lang="ru-RU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&gt;</a:t>
          </a:r>
          <a:endParaRPr lang="ru-RU" sz="105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389719" y="109703"/>
        <a:ext cx="4241238" cy="473305"/>
      </dsp:txXfrm>
    </dsp:sp>
    <dsp:sp modelId="{18D99710-91BC-4815-9031-B8CD8CC61310}">
      <dsp:nvSpPr>
        <dsp:cNvPr id="0" name=""/>
        <dsp:cNvSpPr/>
      </dsp:nvSpPr>
      <dsp:spPr>
        <a:xfrm>
          <a:off x="1389719" y="701334"/>
          <a:ext cx="4241238" cy="678312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33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Расходы по провозу имущества ж/д, водным и автотранспортом (общего пользования) до 500 кг на самого молодого специалиста и до 150 кг на каждого члена семьи (по соглашению сторон расходы могут быть увеличены) </a:t>
          </a:r>
          <a:r>
            <a:rPr lang="en-US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</a:t>
          </a:r>
          <a:r>
            <a:rPr lang="ru-RU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&gt;</a:t>
          </a:r>
          <a:endParaRPr lang="ru-RU" sz="11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389719" y="701334"/>
        <a:ext cx="4241238" cy="678312"/>
      </dsp:txXfrm>
    </dsp:sp>
    <dsp:sp modelId="{B066FC80-96DA-4062-97C5-DD247D6A17B9}">
      <dsp:nvSpPr>
        <dsp:cNvPr id="0" name=""/>
        <dsp:cNvSpPr/>
      </dsp:nvSpPr>
      <dsp:spPr>
        <a:xfrm>
          <a:off x="1389719" y="1497973"/>
          <a:ext cx="4241238" cy="296644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CC01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Суточные за каждый день нахождения в пути аналогично командировкам</a:t>
          </a:r>
          <a:endParaRPr lang="ru-RU" sz="105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389719" y="1497973"/>
        <a:ext cx="4241238" cy="296644"/>
      </dsp:txXfrm>
    </dsp:sp>
    <dsp:sp modelId="{EE0C53E6-1417-46B2-B06D-084F996447B5}">
      <dsp:nvSpPr>
        <dsp:cNvPr id="0" name=""/>
        <dsp:cNvSpPr/>
      </dsp:nvSpPr>
      <dsp:spPr>
        <a:xfrm>
          <a:off x="1389719" y="1912944"/>
          <a:ext cx="4241238" cy="47330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33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Единовременное пособие на самого молодого специалиста в размере его месячной тарифной ставки (оклада) по новому месту и на каждого члена семьи - ¼ этого пособия</a:t>
          </a:r>
          <a:r>
            <a:rPr lang="en-US" sz="11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100" i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&lt;*&gt;</a:t>
          </a:r>
          <a:endParaRPr lang="ru-RU" sz="11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389719" y="1912944"/>
        <a:ext cx="4241238" cy="4733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9E0D4B-4F6D-45D1-9872-1C3DF21A9DBA}">
      <dsp:nvSpPr>
        <dsp:cNvPr id="0" name=""/>
        <dsp:cNvSpPr/>
      </dsp:nvSpPr>
      <dsp:spPr>
        <a:xfrm>
          <a:off x="0" y="385238"/>
          <a:ext cx="580252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BBFCA-5148-4697-8AAC-C1298C86BA2B}">
      <dsp:nvSpPr>
        <dsp:cNvPr id="0" name=""/>
        <dsp:cNvSpPr/>
      </dsp:nvSpPr>
      <dsp:spPr>
        <a:xfrm>
          <a:off x="290126" y="16238"/>
          <a:ext cx="5389475" cy="73800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FCC01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25" tIns="0" rIns="153525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трудоустройство в соответствии с полученной специальностью (направлением специальности, специализацией) и присвоенной квалификацией</a:t>
          </a:r>
          <a:endParaRPr lang="ru-RU" sz="1200" b="0" kern="1200" dirty="0"/>
        </a:p>
      </dsp:txBody>
      <dsp:txXfrm>
        <a:off x="290126" y="16238"/>
        <a:ext cx="5389475" cy="738000"/>
      </dsp:txXfrm>
    </dsp:sp>
    <dsp:sp modelId="{71824EBE-2D41-424B-94E2-1EE0152A7671}">
      <dsp:nvSpPr>
        <dsp:cNvPr id="0" name=""/>
        <dsp:cNvSpPr/>
      </dsp:nvSpPr>
      <dsp:spPr>
        <a:xfrm>
          <a:off x="0" y="1519238"/>
          <a:ext cx="580252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699C2-C45B-4235-B37C-7059C6B78148}">
      <dsp:nvSpPr>
        <dsp:cNvPr id="0" name=""/>
        <dsp:cNvSpPr/>
      </dsp:nvSpPr>
      <dsp:spPr>
        <a:xfrm>
          <a:off x="288794" y="1122644"/>
          <a:ext cx="5402838" cy="73800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FCC01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525" tIns="0" rIns="153525" bIns="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отдых продолжительностью 31 </a:t>
          </a:r>
          <a:r>
            <a:rPr lang="ru-RU" sz="12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к.д</a:t>
          </a: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., а выпускникам, направленным для работы в качестве педагогических работников, - 45 </a:t>
          </a:r>
          <a:r>
            <a:rPr lang="ru-RU" sz="12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к.д</a:t>
          </a:r>
          <a:r>
            <a:rPr lang="ru-RU" sz="12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rPr>
            <a:t>.</a:t>
          </a:r>
          <a:endParaRPr lang="ru-RU" sz="1200" kern="1200" dirty="0"/>
        </a:p>
      </dsp:txBody>
      <dsp:txXfrm>
        <a:off x="288794" y="1122644"/>
        <a:ext cx="5402838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#1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399DB-2C97-49DB-A108-C7B9DC5FCFFB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C5227-D570-4202-98D4-50410D421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dd06ad2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dd06ad2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dd06ad2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dd06ad2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dd06ad2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dd06ad2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3715-F49E-41A9-AC0C-E9AEAEA3237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9B8C-94E5-4884-AB2B-CC026CE5C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openxmlformats.org/officeDocument/2006/relationships/diagramColors" Target="../diagrams/colors4.xml"/><Relationship Id="rId18" Type="http://schemas.openxmlformats.org/officeDocument/2006/relationships/diagramColors" Target="../diagrams/colors5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3.xml"/><Relationship Id="rId12" Type="http://schemas.openxmlformats.org/officeDocument/2006/relationships/diagramQuickStyle" Target="../diagrams/quickStyle4.xml"/><Relationship Id="rId17" Type="http://schemas.openxmlformats.org/officeDocument/2006/relationships/diagramQuickStyle" Target="../diagrams/quickStyle5.xml"/><Relationship Id="rId2" Type="http://schemas.openxmlformats.org/officeDocument/2006/relationships/image" Target="../media/image9.png"/><Relationship Id="rId16" Type="http://schemas.openxmlformats.org/officeDocument/2006/relationships/diagramLayout" Target="../diagrams/layout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11" Type="http://schemas.openxmlformats.org/officeDocument/2006/relationships/diagramLayout" Target="../diagrams/layout4.xml"/><Relationship Id="rId5" Type="http://schemas.openxmlformats.org/officeDocument/2006/relationships/diagramLayout" Target="../diagrams/layout3.xml"/><Relationship Id="rId15" Type="http://schemas.openxmlformats.org/officeDocument/2006/relationships/diagramData" Target="../diagrams/data5.xml"/><Relationship Id="rId10" Type="http://schemas.openxmlformats.org/officeDocument/2006/relationships/diagramData" Target="../diagrams/data4.xml"/><Relationship Id="rId19" Type="http://schemas.microsoft.com/office/2007/relationships/diagramDrawing" Target="../diagrams/drawing5.xml"/><Relationship Id="rId4" Type="http://schemas.openxmlformats.org/officeDocument/2006/relationships/diagramData" Target="../diagrams/data3.xml"/><Relationship Id="rId9" Type="http://schemas.openxmlformats.org/officeDocument/2006/relationships/image" Target="../media/image11.png"/><Relationship Id="rId14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/>
        </p:nvSpPr>
        <p:spPr>
          <a:xfrm>
            <a:off x="5327649" y="6407151"/>
            <a:ext cx="57616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ОНЛАЙН-СЕРВИС ГОТОВЫХ </a:t>
            </a:r>
            <a:endParaRPr sz="2400"/>
          </a:p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ПРАВОВЫХ РЕШЕНИЙ</a:t>
            </a:r>
            <a:endParaRPr sz="2400"/>
          </a:p>
        </p:txBody>
      </p:sp>
      <p:sp>
        <p:nvSpPr>
          <p:cNvPr id="2" name="Прямоугольник 1"/>
          <p:cNvSpPr/>
          <p:nvPr/>
        </p:nvSpPr>
        <p:spPr>
          <a:xfrm>
            <a:off x="603529" y="60344"/>
            <a:ext cx="109849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595959"/>
                </a:solidFill>
              </a:rPr>
              <a:t>МОЛОДОЙ </a:t>
            </a:r>
            <a:r>
              <a:rPr lang="ru-RU" sz="2800" b="1" dirty="0">
                <a:solidFill>
                  <a:srgbClr val="595959"/>
                </a:solidFill>
              </a:rPr>
              <a:t>СПЕЦИАЛИСТ ЯВИЛСЯ ПО РАСПРЕДЕЛЕНИЮ</a:t>
            </a:r>
          </a:p>
          <a:p>
            <a:pPr algn="ctr"/>
            <a:endParaRPr lang="ru-RU" sz="2800" b="1" dirty="0">
              <a:solidFill>
                <a:srgbClr val="595959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0" y="3909069"/>
            <a:ext cx="12192000" cy="490148"/>
          </a:xfrm>
          <a:prstGeom prst="rect">
            <a:avLst/>
          </a:prstGeom>
          <a:solidFill>
            <a:srgbClr val="00B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Arial" pitchFamily="34" charset="0"/>
              </a:rPr>
              <a:t>ИТОГОВЫЙ ДОКУМЕНТ НА РУКАХ</a:t>
            </a:r>
            <a:endParaRPr lang="x-none" baseline="-25000" dirty="0"/>
          </a:p>
        </p:txBody>
      </p:sp>
      <p:cxnSp>
        <p:nvCxnSpPr>
          <p:cNvPr id="42" name="Прямая со стрелкой 41"/>
          <p:cNvCxnSpPr>
            <a:stCxn id="25" idx="2"/>
            <a:endCxn id="37" idx="0"/>
          </p:cNvCxnSpPr>
          <p:nvPr/>
        </p:nvCxnSpPr>
        <p:spPr>
          <a:xfrm flipH="1">
            <a:off x="6835738" y="1719976"/>
            <a:ext cx="1461691" cy="185592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3042062" y="1678829"/>
            <a:ext cx="1908069" cy="404242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: скругленные углы 4"/>
          <p:cNvSpPr/>
          <p:nvPr/>
        </p:nvSpPr>
        <p:spPr>
          <a:xfrm>
            <a:off x="309921" y="4461632"/>
            <a:ext cx="3416894" cy="1082368"/>
          </a:xfrm>
          <a:prstGeom prst="roundRect">
            <a:avLst/>
          </a:prstGeom>
          <a:solidFill>
            <a:srgbClr val="FCC01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595959"/>
                </a:solidFill>
              </a:rPr>
              <a:t>РАСПРЕДЕЛЕНИЕ</a:t>
            </a:r>
          </a:p>
          <a:p>
            <a:pPr algn="ctr"/>
            <a:r>
              <a:rPr lang="ru-RU" b="1" dirty="0">
                <a:solidFill>
                  <a:srgbClr val="595959"/>
                </a:solidFill>
              </a:rPr>
              <a:t>выдается </a:t>
            </a:r>
            <a:r>
              <a:rPr lang="ru-RU" b="1" dirty="0" smtClean="0">
                <a:solidFill>
                  <a:srgbClr val="595959"/>
                </a:solidFill>
              </a:rPr>
              <a:t>свидетельство</a:t>
            </a:r>
          </a:p>
          <a:p>
            <a:pPr algn="ctr"/>
            <a:r>
              <a:rPr lang="ru-RU" sz="1600" b="1" dirty="0" smtClean="0">
                <a:solidFill>
                  <a:srgbClr val="595959"/>
                </a:solidFill>
              </a:rPr>
              <a:t>(п</a:t>
            </a:r>
            <a:r>
              <a:rPr lang="ru-RU" sz="1600" b="1" dirty="0">
                <a:solidFill>
                  <a:srgbClr val="595959"/>
                </a:solidFill>
              </a:rPr>
              <a:t>. 7 ст. 83 Кодекса об образовании) </a:t>
            </a:r>
            <a:endParaRPr lang="x-none" sz="1600" b="1" dirty="0">
              <a:solidFill>
                <a:srgbClr val="595959"/>
              </a:solidFill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5374046" y="2935461"/>
            <a:ext cx="898686" cy="622659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4"/>
          <p:cNvSpPr/>
          <p:nvPr/>
        </p:nvSpPr>
        <p:spPr>
          <a:xfrm>
            <a:off x="3854695" y="4470022"/>
            <a:ext cx="3556082" cy="1065588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595959"/>
                </a:solidFill>
              </a:rPr>
              <a:t>НАПРАВЛЕНИЕ НА РАБОТУ</a:t>
            </a:r>
          </a:p>
          <a:p>
            <a:pPr algn="ctr"/>
            <a:r>
              <a:rPr lang="ru-RU" b="1" dirty="0" smtClean="0">
                <a:solidFill>
                  <a:srgbClr val="595959"/>
                </a:solidFill>
              </a:rPr>
              <a:t>выдается свидетельство</a:t>
            </a:r>
          </a:p>
          <a:p>
            <a:pPr algn="ctr"/>
            <a:r>
              <a:rPr lang="ru-RU" sz="1600" b="1" dirty="0">
                <a:solidFill>
                  <a:srgbClr val="595959"/>
                </a:solidFill>
              </a:rPr>
              <a:t>(п. 7 ст. 84 Кодекса об образовании)</a:t>
            </a:r>
            <a:endParaRPr lang="x-none" sz="1600" b="1" dirty="0">
              <a:solidFill>
                <a:srgbClr val="595959"/>
              </a:solidFill>
            </a:endParaRPr>
          </a:p>
        </p:txBody>
      </p:sp>
      <p:sp>
        <p:nvSpPr>
          <p:cNvPr id="23" name="Прямоугольник: скругленные углы 4"/>
          <p:cNvSpPr/>
          <p:nvPr/>
        </p:nvSpPr>
        <p:spPr>
          <a:xfrm>
            <a:off x="7504526" y="4480992"/>
            <a:ext cx="4374822" cy="1069086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rgbClr val="595959"/>
                </a:solidFill>
              </a:rPr>
              <a:t>САМОСТОЯТЕЛЬНОЕ </a:t>
            </a:r>
            <a:r>
              <a:rPr lang="ru-RU" b="1" dirty="0" smtClean="0">
                <a:solidFill>
                  <a:srgbClr val="595959"/>
                </a:solidFill>
              </a:rPr>
              <a:t>ТРУДОУСТРОЙСТВО</a:t>
            </a:r>
          </a:p>
          <a:p>
            <a:pPr algn="ctr"/>
            <a:r>
              <a:rPr lang="ru-RU" b="1" dirty="0" smtClean="0">
                <a:solidFill>
                  <a:srgbClr val="595959"/>
                </a:solidFill>
              </a:rPr>
              <a:t>выдается справка</a:t>
            </a:r>
          </a:p>
          <a:p>
            <a:pPr algn="ctr"/>
            <a:r>
              <a:rPr lang="ru-RU" sz="1600" b="1" dirty="0">
                <a:solidFill>
                  <a:srgbClr val="595959"/>
                </a:solidFill>
              </a:rPr>
              <a:t>(п. 1 ст. 87 Кодекса об образовании)</a:t>
            </a:r>
            <a:endParaRPr lang="x-none" sz="1600" b="1" dirty="0">
              <a:solidFill>
                <a:srgbClr val="595959"/>
              </a:solidFill>
            </a:endParaRPr>
          </a:p>
        </p:txBody>
      </p:sp>
      <p:sp>
        <p:nvSpPr>
          <p:cNvPr id="18" name="Прямоугольник: скругленные углы 4"/>
          <p:cNvSpPr/>
          <p:nvPr/>
        </p:nvSpPr>
        <p:spPr>
          <a:xfrm>
            <a:off x="4730406" y="618064"/>
            <a:ext cx="1940802" cy="412502"/>
          </a:xfrm>
          <a:prstGeom prst="roundRect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pitchFamily="34" charset="0"/>
              </a:rPr>
              <a:t>ВЫПУСКНИК</a:t>
            </a:r>
            <a:endParaRPr lang="x-none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98646" y="1100096"/>
            <a:ext cx="3331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BCD6"/>
                </a:solidFill>
                <a:latin typeface="Arial" pitchFamily="34" charset="0"/>
                <a:cs typeface="Arial" pitchFamily="34" charset="0"/>
              </a:rPr>
              <a:t>Свидетельство о направлении на работу</a:t>
            </a:r>
            <a:endParaRPr lang="ru-RU" sz="1600" b="1" dirty="0">
              <a:solidFill>
                <a:srgbClr val="00BCD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31549" y="1135201"/>
            <a:ext cx="3331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BCD6"/>
                </a:solidFill>
                <a:latin typeface="Arial" pitchFamily="34" charset="0"/>
                <a:cs typeface="Arial" pitchFamily="34" charset="0"/>
              </a:rPr>
              <a:t>Справка о самостоятельном трудоустройстве</a:t>
            </a:r>
            <a:endParaRPr lang="ru-RU" sz="1600" b="1" dirty="0">
              <a:solidFill>
                <a:srgbClr val="00BCD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: скругленные углы 4"/>
          <p:cNvSpPr/>
          <p:nvPr/>
        </p:nvSpPr>
        <p:spPr>
          <a:xfrm>
            <a:off x="246011" y="1860511"/>
            <a:ext cx="3081056" cy="125792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595959"/>
                </a:solidFill>
              </a:rPr>
              <a:t>Республиканский (местный) бюджет + 1/2 срока республиканский (местный) бюджет - кроме </a:t>
            </a:r>
            <a:r>
              <a:rPr lang="ru-RU" sz="1400" b="1" dirty="0" smtClean="0">
                <a:solidFill>
                  <a:srgbClr val="595959"/>
                </a:solidFill>
              </a:rPr>
              <a:t>заканчивающих </a:t>
            </a:r>
            <a:r>
              <a:rPr lang="ru-RU" sz="1400" b="1" dirty="0">
                <a:solidFill>
                  <a:srgbClr val="595959"/>
                </a:solidFill>
              </a:rPr>
              <a:t>на вечернем, заочном, целевом - но + целевая дневная </a:t>
            </a:r>
            <a:endParaRPr lang="x-none" sz="1400" b="1" dirty="0">
              <a:solidFill>
                <a:srgbClr val="595959"/>
              </a:solidFill>
            </a:endParaRPr>
          </a:p>
        </p:txBody>
      </p:sp>
      <p:sp>
        <p:nvSpPr>
          <p:cNvPr id="37" name="Прямоугольник: скругленные углы 4"/>
          <p:cNvSpPr/>
          <p:nvPr/>
        </p:nvSpPr>
        <p:spPr>
          <a:xfrm>
            <a:off x="5374046" y="3575899"/>
            <a:ext cx="2923383" cy="34577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595959"/>
                </a:solidFill>
              </a:rPr>
              <a:t>Не молодой специалист </a:t>
            </a:r>
            <a:endParaRPr lang="x-none" sz="1600" b="1" dirty="0">
              <a:solidFill>
                <a:srgbClr val="595959"/>
              </a:solidFill>
            </a:endParaRPr>
          </a:p>
        </p:txBody>
      </p:sp>
      <p:sp>
        <p:nvSpPr>
          <p:cNvPr id="38" name="Прямоугольник: скругленные углы 4"/>
          <p:cNvSpPr/>
          <p:nvPr/>
        </p:nvSpPr>
        <p:spPr>
          <a:xfrm>
            <a:off x="255050" y="3457229"/>
            <a:ext cx="3081267" cy="29155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595959"/>
                </a:solidFill>
              </a:rPr>
              <a:t>Молодой специалист </a:t>
            </a:r>
            <a:endParaRPr lang="x-none" sz="1600" b="1" dirty="0">
              <a:solidFill>
                <a:srgbClr val="595959"/>
              </a:solidFill>
            </a:endParaRPr>
          </a:p>
        </p:txBody>
      </p:sp>
      <p:sp>
        <p:nvSpPr>
          <p:cNvPr id="41" name="Прямоугольник: скругленные углы 4"/>
          <p:cNvSpPr/>
          <p:nvPr/>
        </p:nvSpPr>
        <p:spPr>
          <a:xfrm>
            <a:off x="3188548" y="2147739"/>
            <a:ext cx="3523165" cy="7675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595959"/>
                </a:solidFill>
              </a:rPr>
              <a:t>Средства </a:t>
            </a:r>
            <a:r>
              <a:rPr lang="ru-RU" sz="1400" b="1" dirty="0" err="1" smtClean="0">
                <a:solidFill>
                  <a:srgbClr val="595959"/>
                </a:solidFill>
              </a:rPr>
              <a:t>физлиц</a:t>
            </a:r>
            <a:r>
              <a:rPr lang="ru-RU" sz="1400" b="1" dirty="0" smtClean="0">
                <a:solidFill>
                  <a:srgbClr val="595959"/>
                </a:solidFill>
              </a:rPr>
              <a:t> или собственные средства + средства </a:t>
            </a:r>
            <a:r>
              <a:rPr lang="ru-RU" sz="1400" b="1" dirty="0" err="1" smtClean="0">
                <a:solidFill>
                  <a:srgbClr val="595959"/>
                </a:solidFill>
              </a:rPr>
              <a:t>юрлиц</a:t>
            </a:r>
            <a:r>
              <a:rPr lang="ru-RU" sz="1400" b="1" dirty="0" smtClean="0">
                <a:solidFill>
                  <a:srgbClr val="595959"/>
                </a:solidFill>
              </a:rPr>
              <a:t> (ИП)</a:t>
            </a:r>
            <a:endParaRPr lang="x-none" sz="1400" b="1" dirty="0">
              <a:solidFill>
                <a:srgbClr val="595959"/>
              </a:solidFill>
            </a:endParaRPr>
          </a:p>
        </p:txBody>
      </p:sp>
      <p:sp>
        <p:nvSpPr>
          <p:cNvPr id="67" name="Прямоугольник: скругленные углы 1"/>
          <p:cNvSpPr/>
          <p:nvPr/>
        </p:nvSpPr>
        <p:spPr>
          <a:xfrm>
            <a:off x="9737243" y="1351372"/>
            <a:ext cx="2156028" cy="1987071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05180"/>
            <a:r>
              <a:rPr lang="ru-RU" sz="1600" b="1" dirty="0" smtClean="0">
                <a:solidFill>
                  <a:srgbClr val="595959"/>
                </a:solidFill>
              </a:rPr>
              <a:t>Важно!</a:t>
            </a:r>
          </a:p>
          <a:p>
            <a:pPr marL="450850" algn="ctr"/>
            <a:endParaRPr lang="ru-RU" sz="1600" b="1" dirty="0" smtClean="0">
              <a:solidFill>
                <a:srgbClr val="595959"/>
              </a:solidFill>
            </a:endParaRPr>
          </a:p>
          <a:p>
            <a:pPr marL="450850" algn="ctr"/>
            <a:r>
              <a:rPr lang="ru-RU" sz="1600" b="1" dirty="0" smtClean="0">
                <a:solidFill>
                  <a:srgbClr val="595959"/>
                </a:solidFill>
              </a:rPr>
              <a:t>Смотрим на дату выдачи документа об образовании</a:t>
            </a:r>
            <a:endParaRPr lang="ru-RU" sz="1600" b="1" dirty="0">
              <a:solidFill>
                <a:srgbClr val="595959"/>
              </a:solidFill>
            </a:endParaRPr>
          </a:p>
        </p:txBody>
      </p:sp>
      <p:pic>
        <p:nvPicPr>
          <p:cNvPr id="68" name="Рисунок 30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59121" y="1501351"/>
            <a:ext cx="683079" cy="61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0" name="Прямая со стрелкой 69"/>
          <p:cNvCxnSpPr>
            <a:stCxn id="24" idx="2"/>
            <a:endCxn id="30" idx="0"/>
          </p:cNvCxnSpPr>
          <p:nvPr/>
        </p:nvCxnSpPr>
        <p:spPr>
          <a:xfrm flipH="1">
            <a:off x="1786539" y="1684871"/>
            <a:ext cx="1277987" cy="17564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795684" y="3157611"/>
            <a:ext cx="1" cy="310266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AF5F2AF0-EC7A-4D55-A164-12A274A2E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448" y="5368976"/>
            <a:ext cx="6184900" cy="965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buFont typeface="Arial" panose="020B0604020202020204" pitchFamily="34" charset="0"/>
              <a:buNone/>
              <a:defRPr/>
            </a:pPr>
            <a:r>
              <a:rPr lang="ru-RU" sz="1400" dirty="0">
                <a:latin typeface="+mj-lt"/>
              </a:rPr>
              <a:t>П</a:t>
            </a:r>
            <a:r>
              <a:rPr lang="ru-RU" sz="1400" dirty="0" smtClean="0">
                <a:latin typeface="+mj-lt"/>
              </a:rPr>
              <a:t>резентация подготовлена </a:t>
            </a:r>
            <a:r>
              <a:rPr lang="ru-RU" sz="1400" dirty="0">
                <a:latin typeface="+mj-lt"/>
              </a:rPr>
              <a:t>с использованием</a:t>
            </a:r>
          </a:p>
          <a:p>
            <a:pPr algn="r">
              <a:buFont typeface="Arial" panose="020B0604020202020204" pitchFamily="34" charset="0"/>
              <a:buNone/>
              <a:defRPr/>
            </a:pPr>
            <a:r>
              <a:rPr lang="ru-RU" sz="1400" dirty="0">
                <a:latin typeface="+mj-lt"/>
              </a:rPr>
              <a:t>правовых актов по состоянию</a:t>
            </a:r>
          </a:p>
          <a:p>
            <a:pPr algn="r">
              <a:buFont typeface="Arial" panose="020B0604020202020204" pitchFamily="34" charset="0"/>
              <a:buNone/>
              <a:defRPr/>
            </a:pPr>
            <a:r>
              <a:rPr lang="ru-RU" sz="1400" dirty="0">
                <a:latin typeface="+mj-lt"/>
              </a:rPr>
              <a:t>на </a:t>
            </a:r>
            <a:r>
              <a:rPr lang="ru-RU" sz="1400" dirty="0" smtClean="0">
                <a:latin typeface="+mj-lt"/>
              </a:rPr>
              <a:t>24 августа 2020 </a:t>
            </a:r>
            <a:r>
              <a:rPr lang="ru-RU" sz="1400" dirty="0">
                <a:latin typeface="+mj-lt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/>
        </p:nvSpPr>
        <p:spPr>
          <a:xfrm>
            <a:off x="5327649" y="6407151"/>
            <a:ext cx="57616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ОНЛАЙН-СЕРВИС ГОТОВЫХ </a:t>
            </a:r>
            <a:endParaRPr sz="2400"/>
          </a:p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ПРАВОВЫХ РЕШЕНИЙ</a:t>
            </a:r>
            <a:endParaRPr sz="2400"/>
          </a:p>
        </p:txBody>
      </p:sp>
      <p:sp>
        <p:nvSpPr>
          <p:cNvPr id="26" name="Прямоугольник 25"/>
          <p:cNvSpPr/>
          <p:nvPr/>
        </p:nvSpPr>
        <p:spPr>
          <a:xfrm>
            <a:off x="-4549" y="1"/>
            <a:ext cx="12192000" cy="363186"/>
          </a:xfrm>
          <a:prstGeom prst="rect">
            <a:avLst/>
          </a:prstGeom>
          <a:solidFill>
            <a:srgbClr val="00B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СВЕРЯЕМСЯ СО СРОКОМ ОБЯЗАТЕЛЬНОЙ РАБОТЫ, УСТАНОВЛЕННЫМ ЗАКОНОДАТЕЛЬСТВОМ ДЛЯ МОЛОДЫХ СПЕЦИАЛИСТОВ</a:t>
            </a:r>
            <a:endParaRPr lang="x-none" sz="1400" b="1" baseline="-25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0839816"/>
              </p:ext>
            </p:extLst>
          </p:nvPr>
        </p:nvGraphicFramePr>
        <p:xfrm>
          <a:off x="4550" y="347124"/>
          <a:ext cx="12182901" cy="5950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5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16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317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113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</a:t>
                      </a:r>
                    </a:p>
                  </a:txBody>
                  <a:tcPr marL="45080" marR="45080" marT="22540" marB="22540">
                    <a:solidFill>
                      <a:srgbClr val="FCC01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Условие</a:t>
                      </a:r>
                    </a:p>
                  </a:txBody>
                  <a:tcPr marL="45080" marR="45080" marT="22540" marB="22540">
                    <a:solidFill>
                      <a:srgbClr val="FCC01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(лет)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>
                    <a:solidFill>
                      <a:srgbClr val="FCC01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Исключение</a:t>
                      </a:r>
                    </a:p>
                  </a:txBody>
                  <a:tcPr marL="45080" marR="45080" marT="22540" marB="22540">
                    <a:solidFill>
                      <a:srgbClr val="FCC0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5361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профессионально-техническое (ПТО)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дневная форма получения образования за счет средств республиканского и (или) местных бюджетов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2065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принятые в год получения ПТО в УО для получения среднего специального образования (ССО) или высшего образования (ВО) I ступени за счет средств республиканского и (или) местных бюджетов и получившие соответствующее образование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9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2065" algn="l"/>
                        </a:tabLst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условиях целевой подготовки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2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2557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специальное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дневная форма получения образования за счет средств республиканского и (или) местных бюджетов (в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если не менее 1/2 срока обучения на таких условиях)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принятые в год получения ССО в УО для получения ВО I ступени за счет средств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иканского бюджета и получившие соответствующее образование;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отработавшие по распределению не менее 1 года после получения ПТО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4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отработали по распределению не менее 1 года после получения ПТО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принятые в год получения ССО в УО для получения ВО I ступени за счет средств республиканского бюджета и получившие соответствующее образование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44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условиях целевой подготовки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3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4889"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высшее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ступени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дневная форма получения образования за счет средств республиканского и (или) местных бюджетов (в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если не менее 1/2 срока обучения на таких условиях)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принятые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год получения ВО I ступени в УО для получения ВО II ступени за счет средств республиканского бюджета и получившие соответствующее образование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6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условиях целевой подготовки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5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05361"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высшее II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ступени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были приняты в УО в год получения ВО I ступени за счет средств республиканского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бюджета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принятые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год получения ВО II ступени в УО, организации, реализующие образовательные программы послевузовского образования, для получения послевузовского образования I ступени и получившие соответствующее образование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92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были приняты в УО не в год получения ВО I ступени за счет средств республиканского бюджета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принятые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год получения ВО II ступени в УО, организации, реализующие образовательные программы послевузовского образования, для получения послевузовского образования I ступени и получившие соответствующее образование;</a:t>
                      </a:r>
                    </a:p>
                    <a:p>
                      <a:pPr marL="0" lvl="0" indent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2065" algn="l"/>
                        </a:tabLs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принятые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УО в год получения ВО I ступени за счет средств республиканского бюджета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27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послевузовское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ступени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счет средств республиканского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бюджета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272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послевузовское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ступени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счет средств республиканского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бюджета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080" marR="45080" marT="22540" marB="2254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5080" marR="45080" marT="22540" marB="2254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/>
        </p:nvSpPr>
        <p:spPr>
          <a:xfrm>
            <a:off x="5327649" y="6407151"/>
            <a:ext cx="57616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ОНЛАЙН-СЕРВИС ГОТОВЫХ </a:t>
            </a:r>
            <a:endParaRPr sz="2400"/>
          </a:p>
          <a:p>
            <a:pPr algn="r">
              <a:buClr>
                <a:srgbClr val="FFFFFF"/>
              </a:buClr>
              <a:buSzPts val="900"/>
            </a:pPr>
            <a:r>
              <a:rPr lang="en-US"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ПРАВОВЫХ РЕШЕНИЙ</a:t>
            </a:r>
            <a:endParaRPr sz="24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667" y="6153678"/>
            <a:ext cx="12192000" cy="56069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-2" y="272265"/>
            <a:ext cx="6165669" cy="567512"/>
          </a:xfrm>
          <a:prstGeom prst="rect">
            <a:avLst/>
          </a:prstGeom>
          <a:solidFill>
            <a:srgbClr val="00B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cs typeface="Arial" pitchFamily="34" charset="0"/>
              </a:rPr>
              <a:t>ВАЖНО!</a:t>
            </a:r>
            <a:endParaRPr lang="x-none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6095" y="324849"/>
            <a:ext cx="4709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Прямоугольник: скругленные углы 1"/>
          <p:cNvSpPr/>
          <p:nvPr/>
        </p:nvSpPr>
        <p:spPr>
          <a:xfrm>
            <a:off x="69667" y="3249279"/>
            <a:ext cx="6096000" cy="1152195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595959"/>
                </a:solidFill>
              </a:rPr>
              <a:t> </a:t>
            </a:r>
            <a:r>
              <a:rPr lang="ru-RU" sz="1400" b="1" dirty="0" smtClean="0">
                <a:solidFill>
                  <a:srgbClr val="595959"/>
                </a:solidFill>
              </a:rPr>
              <a:t>       Предмет </a:t>
            </a:r>
            <a:r>
              <a:rPr lang="ru-RU" sz="1400" b="1" dirty="0">
                <a:solidFill>
                  <a:srgbClr val="595959"/>
                </a:solidFill>
              </a:rPr>
              <a:t>трудового договора (трудовая функция) должен </a:t>
            </a:r>
            <a:r>
              <a:rPr lang="ru-RU" sz="1400" b="1" dirty="0" smtClean="0">
                <a:solidFill>
                  <a:srgbClr val="595959"/>
                </a:solidFill>
              </a:rPr>
              <a:t>                 </a:t>
            </a:r>
          </a:p>
          <a:p>
            <a:pPr algn="ctr"/>
            <a:r>
              <a:rPr lang="ru-RU" sz="1400" b="1" dirty="0" smtClean="0">
                <a:solidFill>
                  <a:srgbClr val="595959"/>
                </a:solidFill>
              </a:rPr>
              <a:t>            соответствовать </a:t>
            </a:r>
            <a:r>
              <a:rPr lang="ru-RU" sz="1400" b="1" dirty="0">
                <a:solidFill>
                  <a:srgbClr val="595959"/>
                </a:solidFill>
              </a:rPr>
              <a:t>полученной специальности (</a:t>
            </a:r>
            <a:r>
              <a:rPr lang="ru-RU" sz="1400" b="1" dirty="0" smtClean="0">
                <a:solidFill>
                  <a:srgbClr val="595959"/>
                </a:solidFill>
              </a:rPr>
              <a:t>направлению                  специальности, </a:t>
            </a:r>
            <a:r>
              <a:rPr lang="ru-RU" sz="1400" b="1" dirty="0">
                <a:solidFill>
                  <a:srgbClr val="595959"/>
                </a:solidFill>
              </a:rPr>
              <a:t>специализации) и присвоенной </a:t>
            </a:r>
            <a:endParaRPr lang="ru-RU" sz="1400" b="1" dirty="0" smtClean="0">
              <a:solidFill>
                <a:srgbClr val="595959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595959"/>
                </a:solidFill>
              </a:rPr>
              <a:t>          квалификации </a:t>
            </a:r>
            <a:r>
              <a:rPr lang="ru-RU" sz="1400" b="1" dirty="0">
                <a:solidFill>
                  <a:srgbClr val="595959"/>
                </a:solidFill>
              </a:rPr>
              <a:t>(ч. 2 п. 12 Положения о распределении)</a:t>
            </a:r>
          </a:p>
        </p:txBody>
      </p:sp>
      <p:sp>
        <p:nvSpPr>
          <p:cNvPr id="13" name="Прямоугольник: скругленные углы 1"/>
          <p:cNvSpPr/>
          <p:nvPr/>
        </p:nvSpPr>
        <p:spPr>
          <a:xfrm>
            <a:off x="69667" y="2051886"/>
            <a:ext cx="6096000" cy="1133043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595959"/>
                </a:solidFill>
              </a:rPr>
              <a:t>                    Нецелесообразно заключать </a:t>
            </a:r>
            <a:r>
              <a:rPr lang="ru-RU" sz="1400" b="1" dirty="0">
                <a:solidFill>
                  <a:srgbClr val="595959"/>
                </a:solidFill>
              </a:rPr>
              <a:t>с молодым специалистом </a:t>
            </a:r>
            <a:r>
              <a:rPr lang="ru-RU" sz="1400" b="1" dirty="0" smtClean="0">
                <a:solidFill>
                  <a:srgbClr val="595959"/>
                </a:solidFill>
              </a:rPr>
              <a:t>срочный         трудовой договор </a:t>
            </a:r>
            <a:r>
              <a:rPr lang="ru-RU" sz="1400" b="1" dirty="0">
                <a:solidFill>
                  <a:srgbClr val="595959"/>
                </a:solidFill>
              </a:rPr>
              <a:t>в случаях, указанных в ч. 3</a:t>
            </a:r>
            <a:endParaRPr lang="ru-RU" sz="1400" b="1" dirty="0" smtClean="0">
              <a:solidFill>
                <a:srgbClr val="595959"/>
              </a:solidFill>
            </a:endParaRPr>
          </a:p>
          <a:p>
            <a:pPr algn="ctr"/>
            <a:r>
              <a:rPr lang="ru-RU" sz="1400" b="1" dirty="0">
                <a:solidFill>
                  <a:srgbClr val="595959"/>
                </a:solidFill>
              </a:rPr>
              <a:t> </a:t>
            </a:r>
            <a:r>
              <a:rPr lang="ru-RU" sz="1400" b="1" dirty="0" smtClean="0">
                <a:solidFill>
                  <a:srgbClr val="595959"/>
                </a:solidFill>
              </a:rPr>
              <a:t>           ст. 17 ТК (</a:t>
            </a:r>
            <a:r>
              <a:rPr lang="ru-RU" sz="1400" b="1" dirty="0">
                <a:solidFill>
                  <a:srgbClr val="595959"/>
                </a:solidFill>
              </a:rPr>
              <a:t>в п. 33 Положения о распределении - </a:t>
            </a:r>
            <a:r>
              <a:rPr lang="ru-RU" sz="1400" b="1" dirty="0" smtClean="0">
                <a:solidFill>
                  <a:srgbClr val="595959"/>
                </a:solidFill>
              </a:rPr>
              <a:t>ограничения)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72195" y="766616"/>
            <a:ext cx="4001520" cy="478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               </a:t>
            </a:r>
            <a:endParaRPr lang="ru-RU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Предельный срок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обязательной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работы</a:t>
            </a:r>
          </a:p>
          <a:p>
            <a:pPr algn="ctr"/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желанию выпускника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засчитывается </a:t>
            </a: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ч. 4 п. 3 ст. 83 Кодекса об образовании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период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военной службы по призыву, службы в резерве в Вооруженных Силах Республики Беларусь, других войсках и воинских формированиях Республики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Беларусь;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период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нахождения в отпуске по уходу за ребенком до достижения им возраста трех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лет;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иные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периоды, определяемые Правительством Республики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Беларусь.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CC015"/>
              </a:buClr>
              <a:buSzPct val="130000"/>
            </a:pP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Минимальный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срок обязательной работы</a:t>
            </a:r>
          </a:p>
          <a:p>
            <a:pPr algn="just"/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Целевая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подготовка </a:t>
            </a:r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ст. 84 Кодекса об образовании) </a:t>
            </a:r>
          </a:p>
        </p:txBody>
      </p:sp>
      <p:pic>
        <p:nvPicPr>
          <p:cNvPr id="15" name="Рисунок 30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8634" y="297189"/>
            <a:ext cx="516445" cy="51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30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931" y="3504999"/>
            <a:ext cx="677140" cy="640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: скругленные углы 1"/>
          <p:cNvSpPr/>
          <p:nvPr/>
        </p:nvSpPr>
        <p:spPr>
          <a:xfrm>
            <a:off x="69667" y="986811"/>
            <a:ext cx="6096000" cy="995217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855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595959"/>
                </a:solidFill>
              </a:rPr>
              <a:t> </a:t>
            </a:r>
            <a:r>
              <a:rPr lang="ru-RU" b="1" dirty="0" smtClean="0">
                <a:solidFill>
                  <a:srgbClr val="595959"/>
                </a:solidFill>
              </a:rPr>
              <a:t>      </a:t>
            </a:r>
            <a:r>
              <a:rPr lang="ru-RU" b="1" dirty="0">
                <a:solidFill>
                  <a:srgbClr val="595959"/>
                </a:solidFill>
              </a:rPr>
              <a:t> </a:t>
            </a:r>
            <a:r>
              <a:rPr lang="ru-RU" sz="1400" b="1" dirty="0" smtClean="0">
                <a:solidFill>
                  <a:srgbClr val="595959"/>
                </a:solidFill>
              </a:rPr>
              <a:t>Необоснованный </a:t>
            </a:r>
            <a:r>
              <a:rPr lang="ru-RU" sz="1400" b="1" dirty="0">
                <a:solidFill>
                  <a:srgbClr val="595959"/>
                </a:solidFill>
              </a:rPr>
              <a:t>отказ в заключении трудового договора запрещен </a:t>
            </a:r>
            <a:r>
              <a:rPr lang="ru-RU" sz="1400" b="1" dirty="0" smtClean="0">
                <a:solidFill>
                  <a:srgbClr val="595959"/>
                </a:solidFill>
              </a:rPr>
              <a:t>(ст. 16 ТК).</a:t>
            </a:r>
          </a:p>
          <a:p>
            <a:pPr marL="109855" indent="0" algn="ctr"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rgbClr val="595959"/>
                </a:solidFill>
              </a:rPr>
              <a:t>Штраф от 20 до 50 БВ (ч. 2 ст. 9.16 КоАП)</a:t>
            </a:r>
            <a:endParaRPr lang="ru-RU" sz="1400" b="1" dirty="0">
              <a:solidFill>
                <a:srgbClr val="595959"/>
              </a:solidFill>
            </a:endParaRPr>
          </a:p>
        </p:txBody>
      </p:sp>
      <p:pic>
        <p:nvPicPr>
          <p:cNvPr id="12" name="Рисунок 30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011" y="1089953"/>
            <a:ext cx="679628" cy="64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364" y="2274608"/>
            <a:ext cx="6762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94510" y="837882"/>
            <a:ext cx="727295" cy="641434"/>
          </a:xfrm>
          <a:prstGeom prst="rect">
            <a:avLst/>
          </a:prstGeom>
        </p:spPr>
      </p:pic>
      <p:sp>
        <p:nvSpPr>
          <p:cNvPr id="20" name="Прямоугольник: скругленные углы 1"/>
          <p:cNvSpPr/>
          <p:nvPr/>
        </p:nvSpPr>
        <p:spPr>
          <a:xfrm>
            <a:off x="69667" y="4465824"/>
            <a:ext cx="6096000" cy="977034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855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595959"/>
                </a:solidFill>
              </a:rPr>
              <a:t> </a:t>
            </a:r>
            <a:r>
              <a:rPr lang="ru-RU" b="1" dirty="0" smtClean="0">
                <a:solidFill>
                  <a:srgbClr val="595959"/>
                </a:solidFill>
              </a:rPr>
              <a:t>           </a:t>
            </a:r>
            <a:r>
              <a:rPr lang="ru-RU" sz="1400" b="1" dirty="0" smtClean="0">
                <a:solidFill>
                  <a:srgbClr val="595959"/>
                </a:solidFill>
              </a:rPr>
              <a:t>Предварительное испытание не устанавливается (ст. 28 ТК)</a:t>
            </a:r>
            <a:endParaRPr lang="ru-RU" sz="1400" b="1" dirty="0">
              <a:solidFill>
                <a:srgbClr val="595959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364" y="4657194"/>
            <a:ext cx="6762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0" y="66230"/>
            <a:ext cx="12192000" cy="520961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ru-RU" b="1" dirty="0" smtClean="0">
                <a:solidFill>
                  <a:schemeClr val="bg1"/>
                </a:solidFill>
                <a:cs typeface="Arial" pitchFamily="34" charset="0"/>
              </a:rPr>
              <a:t>Алгоритм </a:t>
            </a:r>
            <a:r>
              <a:rPr lang="ru-RU" b="1" dirty="0">
                <a:solidFill>
                  <a:schemeClr val="bg1"/>
                </a:solidFill>
                <a:cs typeface="Arial" pitchFamily="34" charset="0"/>
              </a:rPr>
              <a:t>действий нанимателя при приеме на работу молодого специалиста </a:t>
            </a:r>
            <a:endParaRPr lang="x-none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10" name="Рисунок 307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2575" y="70208"/>
            <a:ext cx="516445" cy="51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117470479"/>
              </p:ext>
            </p:extLst>
          </p:nvPr>
        </p:nvGraphicFramePr>
        <p:xfrm>
          <a:off x="226619" y="719666"/>
          <a:ext cx="11755100" cy="2869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" name="Схема 29"/>
          <p:cNvGraphicFramePr/>
          <p:nvPr>
            <p:extLst>
              <p:ext uri="{D42A27DB-BD31-4B8C-83A1-F6EECF244321}">
                <p14:modId xmlns:p14="http://schemas.microsoft.com/office/powerpoint/2010/main" xmlns="" val="1776011871"/>
              </p:ext>
            </p:extLst>
          </p:nvPr>
        </p:nvGraphicFramePr>
        <p:xfrm>
          <a:off x="218364" y="3361509"/>
          <a:ext cx="11780979" cy="2931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"/>
          <p:cNvSpPr/>
          <p:nvPr/>
        </p:nvSpPr>
        <p:spPr>
          <a:xfrm>
            <a:off x="7766332" y="3689651"/>
            <a:ext cx="3894318" cy="1792062"/>
          </a:xfrm>
          <a:prstGeom prst="roundRect">
            <a:avLst/>
          </a:prstGeom>
          <a:solidFill>
            <a:srgbClr val="FCC0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05180" algn="ctr"/>
            <a:r>
              <a:rPr lang="ru-RU" b="1" dirty="0" smtClean="0">
                <a:solidFill>
                  <a:srgbClr val="595959"/>
                </a:solidFill>
              </a:rPr>
              <a:t>Условия, ухудшающие положение работников по сравнению с законодательством о труде, являются недействительными</a:t>
            </a:r>
            <a:endParaRPr lang="ru-RU" b="1" dirty="0">
              <a:solidFill>
                <a:srgbClr val="595959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" y="146980"/>
            <a:ext cx="5882185" cy="520961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ru-RU" b="1" dirty="0" smtClean="0">
                <a:solidFill>
                  <a:schemeClr val="bg1"/>
                </a:solidFill>
                <a:cs typeface="Arial" pitchFamily="34" charset="0"/>
              </a:rPr>
              <a:t>ВЫПЛАТЫ И КОМПЕНСАЦИИ</a:t>
            </a:r>
            <a:endParaRPr lang="x-none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7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058" y="98353"/>
            <a:ext cx="607793" cy="6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309815" y="151228"/>
            <a:ext cx="5882185" cy="520961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ru-RU" b="1" dirty="0" smtClean="0">
                <a:solidFill>
                  <a:schemeClr val="bg1"/>
                </a:solidFill>
                <a:cs typeface="Arial" pitchFamily="34" charset="0"/>
              </a:rPr>
              <a:t>ИНЫЕ ГАРАНТИИ</a:t>
            </a:r>
            <a:endParaRPr lang="x-none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5330" y="105682"/>
            <a:ext cx="609653" cy="603556"/>
          </a:xfrm>
          <a:prstGeom prst="rect">
            <a:avLst/>
          </a:prstGeom>
        </p:spPr>
      </p:pic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xmlns="" val="2062564339"/>
              </p:ext>
            </p:extLst>
          </p:nvPr>
        </p:nvGraphicFramePr>
        <p:xfrm>
          <a:off x="1257730" y="729406"/>
          <a:ext cx="4624454" cy="165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3051443" y="2476382"/>
            <a:ext cx="2830741" cy="892742"/>
            <a:chOff x="204165" y="958229"/>
            <a:chExt cx="4083298" cy="590400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204165" y="958229"/>
              <a:ext cx="4083298" cy="590400"/>
            </a:xfrm>
            <a:prstGeom prst="roundRect">
              <a:avLst/>
            </a:prstGeom>
            <a:solidFill>
              <a:srgbClr val="33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 txBox="1"/>
            <p:nvPr/>
          </p:nvSpPr>
          <p:spPr>
            <a:xfrm>
              <a:off x="232986" y="987051"/>
              <a:ext cx="4025656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467" tIns="0" rIns="113467" bIns="0" numCol="1" spcCol="1270" anchor="ctr" anchorCtr="0">
              <a:noAutofit/>
            </a:bodyPr>
            <a:lstStyle/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выплачивается в месячный срок со дня заключения трудового договора (контракта</a:t>
              </a:r>
              <a:r>
                <a:rPr lang="ru-RU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200" b="1" kern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7" name="Рисунок 30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6332" y="4147877"/>
            <a:ext cx="973695" cy="87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Группа 39"/>
          <p:cNvGrpSpPr/>
          <p:nvPr/>
        </p:nvGrpSpPr>
        <p:grpSpPr>
          <a:xfrm>
            <a:off x="230058" y="2476382"/>
            <a:ext cx="2730856" cy="892742"/>
            <a:chOff x="204165" y="958229"/>
            <a:chExt cx="4247151" cy="590400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204165" y="958229"/>
              <a:ext cx="4083298" cy="590400"/>
            </a:xfrm>
            <a:prstGeom prst="roundRect">
              <a:avLst/>
            </a:prstGeom>
            <a:solidFill>
              <a:srgbClr val="33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 txBox="1"/>
            <p:nvPr/>
          </p:nvSpPr>
          <p:spPr>
            <a:xfrm>
              <a:off x="232985" y="987050"/>
              <a:ext cx="4218331" cy="5327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467" tIns="0" rIns="113467" bIns="0" numCol="1" spcCol="1270" anchor="ctr" anchorCtr="0">
              <a:noAutofit/>
            </a:bodyPr>
            <a:lstStyle/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выплачивается независимо от количества дней отдыха, использованных выпускником</a:t>
              </a:r>
              <a:endParaRPr lang="ru-RU" sz="12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8" name="Схема 47"/>
          <p:cNvGraphicFramePr/>
          <p:nvPr>
            <p:extLst>
              <p:ext uri="{D42A27DB-BD31-4B8C-83A1-F6EECF244321}">
                <p14:modId xmlns:p14="http://schemas.microsoft.com/office/powerpoint/2010/main" xmlns="" val="64092633"/>
              </p:ext>
            </p:extLst>
          </p:nvPr>
        </p:nvGraphicFramePr>
        <p:xfrm>
          <a:off x="287765" y="3392138"/>
          <a:ext cx="5734211" cy="2495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51" name="Блок-схема: процесс 50"/>
          <p:cNvSpPr/>
          <p:nvPr/>
        </p:nvSpPr>
        <p:spPr>
          <a:xfrm>
            <a:off x="356448" y="1499213"/>
            <a:ext cx="1514726" cy="612648"/>
          </a:xfrm>
          <a:prstGeom prst="flowChartProcess">
            <a:avLst/>
          </a:prstGeom>
          <a:solidFill>
            <a:srgbClr val="CCF2F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ДЕНЕЖНАЯ ПОМОЩЬ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-66223" y="5888091"/>
            <a:ext cx="601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&gt; 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Выплаты на членов семьи производятся, если они переезжают </a:t>
            </a:r>
            <a:r>
              <a:rPr lang="ru-RU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до истечения 1 года со дня фактического предоставления им жилого </a:t>
            </a:r>
            <a:r>
              <a:rPr lang="ru-RU" sz="9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помещения.</a:t>
            </a:r>
            <a:endParaRPr lang="ru-RU" sz="90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 стрелкой 58"/>
          <p:cNvCxnSpPr>
            <a:stCxn id="51" idx="2"/>
            <a:endCxn id="41" idx="0"/>
          </p:cNvCxnSpPr>
          <p:nvPr/>
        </p:nvCxnSpPr>
        <p:spPr>
          <a:xfrm>
            <a:off x="1113811" y="2111861"/>
            <a:ext cx="428998" cy="364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1" idx="2"/>
            <a:endCxn id="29" idx="0"/>
          </p:cNvCxnSpPr>
          <p:nvPr/>
        </p:nvCxnSpPr>
        <p:spPr>
          <a:xfrm>
            <a:off x="1113811" y="2111861"/>
            <a:ext cx="3353003" cy="364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51" idx="0"/>
          </p:cNvCxnSpPr>
          <p:nvPr/>
        </p:nvCxnSpPr>
        <p:spPr>
          <a:xfrm flipV="1">
            <a:off x="1113811" y="1084217"/>
            <a:ext cx="427606" cy="4149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Схема 74"/>
          <p:cNvGraphicFramePr/>
          <p:nvPr>
            <p:extLst>
              <p:ext uri="{D42A27DB-BD31-4B8C-83A1-F6EECF244321}">
                <p14:modId xmlns:p14="http://schemas.microsoft.com/office/powerpoint/2010/main" xmlns="" val="149012694"/>
              </p:ext>
            </p:extLst>
          </p:nvPr>
        </p:nvGraphicFramePr>
        <p:xfrm>
          <a:off x="6293685" y="834338"/>
          <a:ext cx="5802522" cy="2165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25" name="Подзаголовок 2"/>
          <p:cNvSpPr txBox="1">
            <a:spLocks/>
          </p:cNvSpPr>
          <p:nvPr/>
        </p:nvSpPr>
        <p:spPr bwMode="auto">
          <a:xfrm>
            <a:off x="8547563" y="5643444"/>
            <a:ext cx="3113087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143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144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3716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8288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2860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7432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2004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6576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41148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spcBef>
                <a:spcPts val="363"/>
              </a:spcBef>
              <a:buSzPts val="1800"/>
            </a:pPr>
            <a:r>
              <a:rPr lang="ru-RU" altLang="ru-RU" sz="900" dirty="0" smtClean="0"/>
              <a:t> </a:t>
            </a:r>
            <a:endParaRPr lang="ru-RU" altLang="ru-RU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947</Words>
  <Application>Microsoft Office PowerPoint</Application>
  <PresentationFormat>Произвольный</PresentationFormat>
  <Paragraphs>132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261</cp:revision>
  <dcterms:created xsi:type="dcterms:W3CDTF">2019-04-21T13:02:00Z</dcterms:created>
  <dcterms:modified xsi:type="dcterms:W3CDTF">2020-09-09T12:18:43Z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1049-10.1.0.5490</vt:lpwstr>
  </property>
</Properties>
</file>